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
  </p:notesMasterIdLst>
  <p:sldIdLst>
    <p:sldId id="342" r:id="rId3"/>
    <p:sldId id="328" r:id="rId4"/>
    <p:sldId id="330" r:id="rId5"/>
    <p:sldId id="329" r:id="rId6"/>
    <p:sldId id="331" r:id="rId7"/>
    <p:sldId id="343" r:id="rId8"/>
    <p:sldId id="341" r:id="rId9"/>
    <p:sldId id="351" r:id="rId10"/>
    <p:sldId id="354" r:id="rId11"/>
    <p:sldId id="352" r:id="rId12"/>
    <p:sldId id="355" r:id="rId13"/>
    <p:sldId id="353" r:id="rId14"/>
    <p:sldId id="350" r:id="rId15"/>
  </p:sldIdLst>
  <p:sldSz cx="9144000" cy="6858000" type="screen4x3"/>
  <p:notesSz cx="6858000" cy="9144000"/>
  <p:defaultTextStyle>
    <a:defPPr>
      <a:defRPr lang="en-GB"/>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9pPr>
  </p:defaultTextStyle>
  <p:extLst>
    <p:ext uri="{521415D9-36F7-43E2-AB2F-B90AF26B5E84}">
      <p14:sectionLst xmlns:p14="http://schemas.microsoft.com/office/powerpoint/2010/main">
        <p14:section name="Default Section" id="{78CB9ECC-5ACD-443E-A8C7-C97E8557D62F}">
          <p14:sldIdLst>
            <p14:sldId id="342"/>
            <p14:sldId id="328"/>
            <p14:sldId id="330"/>
            <p14:sldId id="329"/>
            <p14:sldId id="331"/>
            <p14:sldId id="343"/>
            <p14:sldId id="341"/>
            <p14:sldId id="351"/>
            <p14:sldId id="354"/>
            <p14:sldId id="352"/>
            <p14:sldId id="355"/>
            <p14:sldId id="353"/>
            <p14:sldId id="3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00"/>
    <a:srgbClr val="33CC33"/>
    <a:srgbClr val="FFFFCC"/>
    <a:srgbClr val="E8F47A"/>
    <a:srgbClr val="FF0000"/>
    <a:srgbClr val="3366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howGuides="1">
      <p:cViewPr varScale="1">
        <p:scale>
          <a:sx n="86" d="100"/>
          <a:sy n="86" d="100"/>
        </p:scale>
        <p:origin x="14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2_4#1">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AEB9E2B-2687-4D18-8386-9FD6F7084AD4}" type="doc">
      <dgm:prSet loTypeId="urn:microsoft.com/office/officeart/2005/8/layout/hList1" loCatId="list" qsTypeId="urn:microsoft.com/office/officeart/2005/8/quickstyle/simple1#1" qsCatId="simple" csTypeId="urn:microsoft.com/office/officeart/2005/8/colors/accent2_4#1" csCatId="accent2" phldr="1"/>
      <dgm:spPr/>
      <dgm:t>
        <a:bodyPr/>
        <a:lstStyle/>
        <a:p>
          <a:endParaRPr lang="en-US"/>
        </a:p>
      </dgm:t>
    </dgm:pt>
    <dgm:pt modelId="{DE60C6F9-22EB-49FE-BE43-A5B7E63A1F12}">
      <dgm:prSet custT="1"/>
      <dgm:spPr/>
      <dgm:t>
        <a:bodyPr anchor="t"/>
        <a:lstStyle/>
        <a:p>
          <a:pPr rtl="0"/>
          <a:r>
            <a:rPr lang="en-US" sz="9600" dirty="0">
              <a:latin typeface="Rosewood Std Regular" panose="04090804040204020202" pitchFamily="82" charset="0"/>
            </a:rPr>
            <a:t>FORMA 2.19</a:t>
          </a:r>
        </a:p>
      </dgm:t>
    </dgm:pt>
    <dgm:pt modelId="{24EAA250-D585-4E15-91B0-F29F9974CEBD}" type="parTrans" cxnId="{80C41169-7B5F-4609-AA1C-905915C99E57}">
      <dgm:prSet/>
      <dgm:spPr/>
      <dgm:t>
        <a:bodyPr/>
        <a:lstStyle/>
        <a:p>
          <a:endParaRPr lang="en-US"/>
        </a:p>
      </dgm:t>
    </dgm:pt>
    <dgm:pt modelId="{5DC35DA7-FC5B-4576-A4FF-9B2C031A6293}" type="sibTrans" cxnId="{80C41169-7B5F-4609-AA1C-905915C99E57}">
      <dgm:prSet/>
      <dgm:spPr/>
      <dgm:t>
        <a:bodyPr/>
        <a:lstStyle/>
        <a:p>
          <a:endParaRPr lang="en-US"/>
        </a:p>
      </dgm:t>
    </dgm:pt>
    <dgm:pt modelId="{5429A44B-1B96-4643-B348-2D90BAED001E}">
      <dgm:prSet custT="1"/>
      <dgm:spPr/>
      <dgm:t>
        <a:bodyPr anchor="ctr"/>
        <a:lstStyle/>
        <a:p>
          <a:pPr algn="l"/>
          <a:r>
            <a:rPr lang="en-US" sz="4000" b="0" dirty="0" err="1">
              <a:latin typeface="Colonna MT" panose="04020805060202030203" pitchFamily="82" charset="0"/>
            </a:rPr>
            <a:t>Snehesh</a:t>
          </a:r>
          <a:r>
            <a:rPr lang="en-US" sz="4000" b="0" dirty="0">
              <a:latin typeface="Colonna MT" panose="04020805060202030203" pitchFamily="82" charset="0"/>
            </a:rPr>
            <a:t> Dutta</a:t>
          </a:r>
        </a:p>
      </dgm:t>
    </dgm:pt>
    <dgm:pt modelId="{FD7766B8-17BC-4442-B682-DB411057DFB0}" type="parTrans" cxnId="{55DE69D6-B754-4956-AB6E-8882C358684F}">
      <dgm:prSet/>
      <dgm:spPr/>
      <dgm:t>
        <a:bodyPr/>
        <a:lstStyle/>
        <a:p>
          <a:endParaRPr lang="en-US"/>
        </a:p>
      </dgm:t>
    </dgm:pt>
    <dgm:pt modelId="{0595B655-121E-44F2-ABA6-54CC794AEFF0}" type="sibTrans" cxnId="{55DE69D6-B754-4956-AB6E-8882C358684F}">
      <dgm:prSet/>
      <dgm:spPr/>
      <dgm:t>
        <a:bodyPr/>
        <a:lstStyle/>
        <a:p>
          <a:endParaRPr lang="en-US"/>
        </a:p>
      </dgm:t>
    </dgm:pt>
    <dgm:pt modelId="{3E68549E-143B-4E10-BD47-17C6948D6A23}">
      <dgm:prSet custT="1"/>
      <dgm:spPr/>
      <dgm:t>
        <a:bodyPr anchor="ctr"/>
        <a:lstStyle/>
        <a:p>
          <a:pPr algn="l"/>
          <a:r>
            <a:rPr lang="en-US" sz="4000" b="0" dirty="0" err="1">
              <a:latin typeface="Colonna MT" panose="04020805060202030203" pitchFamily="82" charset="0"/>
            </a:rPr>
            <a:t>Sinjon</a:t>
          </a:r>
          <a:r>
            <a:rPr lang="en-US" sz="4000" b="0" dirty="0">
              <a:latin typeface="Colonna MT" panose="04020805060202030203" pitchFamily="82" charset="0"/>
            </a:rPr>
            <a:t> </a:t>
          </a:r>
          <a:r>
            <a:rPr lang="en-US" sz="4000" b="0" dirty="0" err="1">
              <a:latin typeface="Colonna MT" panose="04020805060202030203" pitchFamily="82" charset="0"/>
            </a:rPr>
            <a:t>Nath</a:t>
          </a:r>
          <a:endParaRPr lang="en-US" sz="4000" b="0" dirty="0">
            <a:latin typeface="Colonna MT" panose="04020805060202030203" pitchFamily="82" charset="0"/>
          </a:endParaRPr>
        </a:p>
      </dgm:t>
    </dgm:pt>
    <dgm:pt modelId="{CD052888-7CF2-4804-A2DF-1D7F6588EE6A}" type="parTrans" cxnId="{0DC01FE0-19B9-4234-9CC3-9BD6C13288C2}">
      <dgm:prSet/>
      <dgm:spPr/>
      <dgm:t>
        <a:bodyPr/>
        <a:lstStyle/>
        <a:p>
          <a:endParaRPr lang="en-US"/>
        </a:p>
      </dgm:t>
    </dgm:pt>
    <dgm:pt modelId="{E9038D3D-4268-46A0-877F-7D250E839220}" type="sibTrans" cxnId="{0DC01FE0-19B9-4234-9CC3-9BD6C13288C2}">
      <dgm:prSet/>
      <dgm:spPr/>
      <dgm:t>
        <a:bodyPr/>
        <a:lstStyle/>
        <a:p>
          <a:endParaRPr lang="en-US"/>
        </a:p>
      </dgm:t>
    </dgm:pt>
    <dgm:pt modelId="{1972FE7B-38DE-4D49-ABB3-038DF3A4BF8E}">
      <dgm:prSet custT="1"/>
      <dgm:spPr/>
      <dgm:t>
        <a:bodyPr anchor="ctr"/>
        <a:lstStyle/>
        <a:p>
          <a:pPr algn="l"/>
          <a:r>
            <a:rPr lang="en-US" sz="4000" b="0" dirty="0" err="1">
              <a:latin typeface="Colonna MT" panose="04020805060202030203" pitchFamily="82" charset="0"/>
            </a:rPr>
            <a:t>Shouvik</a:t>
          </a:r>
          <a:r>
            <a:rPr lang="en-US" sz="4000" b="0" dirty="0">
              <a:latin typeface="Colonna MT" panose="04020805060202030203" pitchFamily="82" charset="0"/>
            </a:rPr>
            <a:t> </a:t>
          </a:r>
          <a:r>
            <a:rPr lang="en-US" sz="4000" b="0" dirty="0" err="1">
              <a:latin typeface="Colonna MT" panose="04020805060202030203" pitchFamily="82" charset="0"/>
            </a:rPr>
            <a:t>Saha</a:t>
          </a:r>
          <a:endParaRPr lang="en-US" sz="4000" b="0" dirty="0">
            <a:latin typeface="Colonna MT" panose="04020805060202030203" pitchFamily="82" charset="0"/>
          </a:endParaRPr>
        </a:p>
      </dgm:t>
    </dgm:pt>
    <dgm:pt modelId="{195C1F15-DF1F-4308-84A6-E990430F97BE}" type="parTrans" cxnId="{3595ABF2-9267-4FD9-895F-B473DBAA7AFD}">
      <dgm:prSet/>
      <dgm:spPr/>
      <dgm:t>
        <a:bodyPr/>
        <a:lstStyle/>
        <a:p>
          <a:endParaRPr lang="en-US"/>
        </a:p>
      </dgm:t>
    </dgm:pt>
    <dgm:pt modelId="{29E2A9D4-8EFF-4F09-8722-6548B70A1B21}" type="sibTrans" cxnId="{3595ABF2-9267-4FD9-895F-B473DBAA7AFD}">
      <dgm:prSet/>
      <dgm:spPr/>
      <dgm:t>
        <a:bodyPr/>
        <a:lstStyle/>
        <a:p>
          <a:endParaRPr lang="en-US"/>
        </a:p>
      </dgm:t>
    </dgm:pt>
    <dgm:pt modelId="{0A7E2BD1-BEA9-42AD-9544-6663FE32D231}">
      <dgm:prSet custT="1"/>
      <dgm:spPr/>
      <dgm:t>
        <a:bodyPr anchor="ctr"/>
        <a:lstStyle/>
        <a:p>
          <a:pPr algn="l"/>
          <a:r>
            <a:rPr lang="en-US" sz="4000" b="0" dirty="0" err="1">
              <a:latin typeface="Colonna MT" panose="04020805060202030203" pitchFamily="82" charset="0"/>
            </a:rPr>
            <a:t>Debajyoti</a:t>
          </a:r>
          <a:r>
            <a:rPr lang="en-US" sz="4000" b="0" dirty="0">
              <a:latin typeface="Colonna MT" panose="04020805060202030203" pitchFamily="82" charset="0"/>
            </a:rPr>
            <a:t> Dutta</a:t>
          </a:r>
        </a:p>
      </dgm:t>
    </dgm:pt>
    <dgm:pt modelId="{75A88343-DEE3-4A58-8B60-CBDE7D43D2F9}" type="parTrans" cxnId="{EA01E1F0-5D46-4129-9925-0A9579AA55E2}">
      <dgm:prSet/>
      <dgm:spPr/>
      <dgm:t>
        <a:bodyPr/>
        <a:lstStyle/>
        <a:p>
          <a:endParaRPr lang="en-US"/>
        </a:p>
      </dgm:t>
    </dgm:pt>
    <dgm:pt modelId="{D467747B-640C-42D6-BDCA-EF28F678DF0A}" type="sibTrans" cxnId="{EA01E1F0-5D46-4129-9925-0A9579AA55E2}">
      <dgm:prSet/>
      <dgm:spPr/>
      <dgm:t>
        <a:bodyPr/>
        <a:lstStyle/>
        <a:p>
          <a:endParaRPr lang="en-US"/>
        </a:p>
      </dgm:t>
    </dgm:pt>
    <dgm:pt modelId="{5B994413-9BAB-48B4-9D6C-175AB412B331}" type="pres">
      <dgm:prSet presAssocID="{BAEB9E2B-2687-4D18-8386-9FD6F7084AD4}" presName="Name0" presStyleCnt="0">
        <dgm:presLayoutVars>
          <dgm:dir/>
          <dgm:animLvl val="lvl"/>
          <dgm:resizeHandles val="exact"/>
        </dgm:presLayoutVars>
      </dgm:prSet>
      <dgm:spPr/>
    </dgm:pt>
    <dgm:pt modelId="{EEE93A8B-4CC7-4A60-AE1E-C0EFEDAFD4E1}" type="pres">
      <dgm:prSet presAssocID="{DE60C6F9-22EB-49FE-BE43-A5B7E63A1F12}" presName="composite" presStyleCnt="0"/>
      <dgm:spPr/>
    </dgm:pt>
    <dgm:pt modelId="{DE3C0CD3-CCC1-49A1-9F43-D9AFF88D5AFB}" type="pres">
      <dgm:prSet presAssocID="{DE60C6F9-22EB-49FE-BE43-A5B7E63A1F12}" presName="parTx" presStyleLbl="alignNode1" presStyleIdx="0" presStyleCnt="1">
        <dgm:presLayoutVars>
          <dgm:chMax val="0"/>
          <dgm:chPref val="0"/>
          <dgm:bulletEnabled val="1"/>
        </dgm:presLayoutVars>
      </dgm:prSet>
      <dgm:spPr/>
    </dgm:pt>
    <dgm:pt modelId="{9B678043-2BAE-4434-88F5-C4DB874C3E74}" type="pres">
      <dgm:prSet presAssocID="{DE60C6F9-22EB-49FE-BE43-A5B7E63A1F12}" presName="desTx" presStyleLbl="alignAccFollowNode1" presStyleIdx="0" presStyleCnt="1">
        <dgm:presLayoutVars>
          <dgm:bulletEnabled val="1"/>
        </dgm:presLayoutVars>
      </dgm:prSet>
      <dgm:spPr/>
    </dgm:pt>
  </dgm:ptLst>
  <dgm:cxnLst>
    <dgm:cxn modelId="{7DCB0707-89B6-43C0-B32F-BC9869B76F69}" type="presOf" srcId="{0A7E2BD1-BEA9-42AD-9544-6663FE32D231}" destId="{9B678043-2BAE-4434-88F5-C4DB874C3E74}" srcOrd="0" destOrd="1" presId="urn:microsoft.com/office/officeart/2005/8/layout/hList1"/>
    <dgm:cxn modelId="{329F6711-401F-45B4-AF82-546552BB6735}" type="presOf" srcId="{DE60C6F9-22EB-49FE-BE43-A5B7E63A1F12}" destId="{DE3C0CD3-CCC1-49A1-9F43-D9AFF88D5AFB}" srcOrd="0" destOrd="0" presId="urn:microsoft.com/office/officeart/2005/8/layout/hList1"/>
    <dgm:cxn modelId="{89B4291C-AA46-4765-9A6F-FBC79436B151}" type="presOf" srcId="{1972FE7B-38DE-4D49-ABB3-038DF3A4BF8E}" destId="{9B678043-2BAE-4434-88F5-C4DB874C3E74}" srcOrd="0" destOrd="3" presId="urn:microsoft.com/office/officeart/2005/8/layout/hList1"/>
    <dgm:cxn modelId="{38FFDE5C-F285-4DEE-86DF-89CE24C52155}" type="presOf" srcId="{BAEB9E2B-2687-4D18-8386-9FD6F7084AD4}" destId="{5B994413-9BAB-48B4-9D6C-175AB412B331}" srcOrd="0" destOrd="0" presId="urn:microsoft.com/office/officeart/2005/8/layout/hList1"/>
    <dgm:cxn modelId="{80C41169-7B5F-4609-AA1C-905915C99E57}" srcId="{BAEB9E2B-2687-4D18-8386-9FD6F7084AD4}" destId="{DE60C6F9-22EB-49FE-BE43-A5B7E63A1F12}" srcOrd="0" destOrd="0" parTransId="{24EAA250-D585-4E15-91B0-F29F9974CEBD}" sibTransId="{5DC35DA7-FC5B-4576-A4FF-9B2C031A6293}"/>
    <dgm:cxn modelId="{B87E8FC5-9496-408D-98B9-CD91649D21CF}" type="presOf" srcId="{5429A44B-1B96-4643-B348-2D90BAED001E}" destId="{9B678043-2BAE-4434-88F5-C4DB874C3E74}" srcOrd="0" destOrd="0" presId="urn:microsoft.com/office/officeart/2005/8/layout/hList1"/>
    <dgm:cxn modelId="{9CF710CD-FD1F-44DD-B243-1CFD01FF17D1}" type="presOf" srcId="{3E68549E-143B-4E10-BD47-17C6948D6A23}" destId="{9B678043-2BAE-4434-88F5-C4DB874C3E74}" srcOrd="0" destOrd="2" presId="urn:microsoft.com/office/officeart/2005/8/layout/hList1"/>
    <dgm:cxn modelId="{55DE69D6-B754-4956-AB6E-8882C358684F}" srcId="{DE60C6F9-22EB-49FE-BE43-A5B7E63A1F12}" destId="{5429A44B-1B96-4643-B348-2D90BAED001E}" srcOrd="0" destOrd="0" parTransId="{FD7766B8-17BC-4442-B682-DB411057DFB0}" sibTransId="{0595B655-121E-44F2-ABA6-54CC794AEFF0}"/>
    <dgm:cxn modelId="{0DC01FE0-19B9-4234-9CC3-9BD6C13288C2}" srcId="{DE60C6F9-22EB-49FE-BE43-A5B7E63A1F12}" destId="{3E68549E-143B-4E10-BD47-17C6948D6A23}" srcOrd="2" destOrd="0" parTransId="{CD052888-7CF2-4804-A2DF-1D7F6588EE6A}" sibTransId="{E9038D3D-4268-46A0-877F-7D250E839220}"/>
    <dgm:cxn modelId="{EA01E1F0-5D46-4129-9925-0A9579AA55E2}" srcId="{DE60C6F9-22EB-49FE-BE43-A5B7E63A1F12}" destId="{0A7E2BD1-BEA9-42AD-9544-6663FE32D231}" srcOrd="1" destOrd="0" parTransId="{75A88343-DEE3-4A58-8B60-CBDE7D43D2F9}" sibTransId="{D467747B-640C-42D6-BDCA-EF28F678DF0A}"/>
    <dgm:cxn modelId="{3595ABF2-9267-4FD9-895F-B473DBAA7AFD}" srcId="{DE60C6F9-22EB-49FE-BE43-A5B7E63A1F12}" destId="{1972FE7B-38DE-4D49-ABB3-038DF3A4BF8E}" srcOrd="3" destOrd="0" parTransId="{195C1F15-DF1F-4308-84A6-E990430F97BE}" sibTransId="{29E2A9D4-8EFF-4F09-8722-6548B70A1B21}"/>
    <dgm:cxn modelId="{55D64E2F-8998-4A3B-A615-1AFF58179780}" type="presParOf" srcId="{5B994413-9BAB-48B4-9D6C-175AB412B331}" destId="{EEE93A8B-4CC7-4A60-AE1E-C0EFEDAFD4E1}" srcOrd="0" destOrd="0" presId="urn:microsoft.com/office/officeart/2005/8/layout/hList1"/>
    <dgm:cxn modelId="{F9185A6B-FCA6-4893-9B12-561269DE4F13}" type="presParOf" srcId="{EEE93A8B-4CC7-4A60-AE1E-C0EFEDAFD4E1}" destId="{DE3C0CD3-CCC1-49A1-9F43-D9AFF88D5AFB}" srcOrd="0" destOrd="0" presId="urn:microsoft.com/office/officeart/2005/8/layout/hList1"/>
    <dgm:cxn modelId="{C16D5170-2E7F-4340-BD30-5A8B2E478B9D}" type="presParOf" srcId="{EEE93A8B-4CC7-4A60-AE1E-C0EFEDAFD4E1}" destId="{9B678043-2BAE-4434-88F5-C4DB874C3E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C0CD3-CCC1-49A1-9F43-D9AFF88D5AFB}">
      <dsp:nvSpPr>
        <dsp:cNvPr id="0" name=""/>
        <dsp:cNvSpPr/>
      </dsp:nvSpPr>
      <dsp:spPr>
        <a:xfrm>
          <a:off x="0" y="13650"/>
          <a:ext cx="8229600" cy="2114819"/>
        </a:xfrm>
        <a:prstGeom prst="rect">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2752" tIns="390144" rIns="682752" bIns="390144" numCol="1" spcCol="1270" anchor="t" anchorCtr="0">
          <a:noAutofit/>
        </a:bodyPr>
        <a:lstStyle/>
        <a:p>
          <a:pPr marL="0" lvl="0" indent="0" algn="ctr" defTabSz="4267200" rtl="0">
            <a:lnSpc>
              <a:spcPct val="90000"/>
            </a:lnSpc>
            <a:spcBef>
              <a:spcPct val="0"/>
            </a:spcBef>
            <a:spcAft>
              <a:spcPct val="35000"/>
            </a:spcAft>
            <a:buNone/>
          </a:pPr>
          <a:r>
            <a:rPr lang="en-US" sz="9600" kern="1200" dirty="0">
              <a:latin typeface="Rosewood Std Regular" panose="04090804040204020202" pitchFamily="82" charset="0"/>
            </a:rPr>
            <a:t>FORMA 2.19</a:t>
          </a:r>
        </a:p>
      </dsp:txBody>
      <dsp:txXfrm>
        <a:off x="0" y="13650"/>
        <a:ext cx="8229600" cy="2114819"/>
      </dsp:txXfrm>
    </dsp:sp>
    <dsp:sp modelId="{9B678043-2BAE-4434-88F5-C4DB874C3E74}">
      <dsp:nvSpPr>
        <dsp:cNvPr id="0" name=""/>
        <dsp:cNvSpPr/>
      </dsp:nvSpPr>
      <dsp:spPr>
        <a:xfrm>
          <a:off x="0" y="2128470"/>
          <a:ext cx="8229600" cy="2810880"/>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ctr" anchorCtr="0">
          <a:noAutofit/>
        </a:bodyPr>
        <a:lstStyle/>
        <a:p>
          <a:pPr marL="285750" lvl="1" indent="-285750" algn="l" defTabSz="1778000">
            <a:lnSpc>
              <a:spcPct val="90000"/>
            </a:lnSpc>
            <a:spcBef>
              <a:spcPct val="0"/>
            </a:spcBef>
            <a:spcAft>
              <a:spcPct val="15000"/>
            </a:spcAft>
            <a:buChar char="•"/>
          </a:pPr>
          <a:r>
            <a:rPr lang="en-US" sz="4000" b="0" kern="1200" dirty="0" err="1">
              <a:latin typeface="Colonna MT" panose="04020805060202030203" pitchFamily="82" charset="0"/>
            </a:rPr>
            <a:t>Snehesh</a:t>
          </a:r>
          <a:r>
            <a:rPr lang="en-US" sz="4000" b="0" kern="1200" dirty="0">
              <a:latin typeface="Colonna MT" panose="04020805060202030203" pitchFamily="82" charset="0"/>
            </a:rPr>
            <a:t> Dutta</a:t>
          </a:r>
        </a:p>
        <a:p>
          <a:pPr marL="285750" lvl="1" indent="-285750" algn="l" defTabSz="1778000">
            <a:lnSpc>
              <a:spcPct val="90000"/>
            </a:lnSpc>
            <a:spcBef>
              <a:spcPct val="0"/>
            </a:spcBef>
            <a:spcAft>
              <a:spcPct val="15000"/>
            </a:spcAft>
            <a:buChar char="•"/>
          </a:pPr>
          <a:r>
            <a:rPr lang="en-US" sz="4000" b="0" kern="1200" dirty="0" err="1">
              <a:latin typeface="Colonna MT" panose="04020805060202030203" pitchFamily="82" charset="0"/>
            </a:rPr>
            <a:t>Debajyoti</a:t>
          </a:r>
          <a:r>
            <a:rPr lang="en-US" sz="4000" b="0" kern="1200" dirty="0">
              <a:latin typeface="Colonna MT" panose="04020805060202030203" pitchFamily="82" charset="0"/>
            </a:rPr>
            <a:t> Dutta</a:t>
          </a:r>
        </a:p>
        <a:p>
          <a:pPr marL="285750" lvl="1" indent="-285750" algn="l" defTabSz="1778000">
            <a:lnSpc>
              <a:spcPct val="90000"/>
            </a:lnSpc>
            <a:spcBef>
              <a:spcPct val="0"/>
            </a:spcBef>
            <a:spcAft>
              <a:spcPct val="15000"/>
            </a:spcAft>
            <a:buChar char="•"/>
          </a:pPr>
          <a:r>
            <a:rPr lang="en-US" sz="4000" b="0" kern="1200" dirty="0" err="1">
              <a:latin typeface="Colonna MT" panose="04020805060202030203" pitchFamily="82" charset="0"/>
            </a:rPr>
            <a:t>Sinjon</a:t>
          </a:r>
          <a:r>
            <a:rPr lang="en-US" sz="4000" b="0" kern="1200" dirty="0">
              <a:latin typeface="Colonna MT" panose="04020805060202030203" pitchFamily="82" charset="0"/>
            </a:rPr>
            <a:t> </a:t>
          </a:r>
          <a:r>
            <a:rPr lang="en-US" sz="4000" b="0" kern="1200" dirty="0" err="1">
              <a:latin typeface="Colonna MT" panose="04020805060202030203" pitchFamily="82" charset="0"/>
            </a:rPr>
            <a:t>Nath</a:t>
          </a:r>
          <a:endParaRPr lang="en-US" sz="4000" b="0" kern="1200" dirty="0">
            <a:latin typeface="Colonna MT" panose="04020805060202030203" pitchFamily="82" charset="0"/>
          </a:endParaRPr>
        </a:p>
        <a:p>
          <a:pPr marL="285750" lvl="1" indent="-285750" algn="l" defTabSz="1778000">
            <a:lnSpc>
              <a:spcPct val="90000"/>
            </a:lnSpc>
            <a:spcBef>
              <a:spcPct val="0"/>
            </a:spcBef>
            <a:spcAft>
              <a:spcPct val="15000"/>
            </a:spcAft>
            <a:buChar char="•"/>
          </a:pPr>
          <a:r>
            <a:rPr lang="en-US" sz="4000" b="0" kern="1200" dirty="0" err="1">
              <a:latin typeface="Colonna MT" panose="04020805060202030203" pitchFamily="82" charset="0"/>
            </a:rPr>
            <a:t>Shouvik</a:t>
          </a:r>
          <a:r>
            <a:rPr lang="en-US" sz="4000" b="0" kern="1200" dirty="0">
              <a:latin typeface="Colonna MT" panose="04020805060202030203" pitchFamily="82" charset="0"/>
            </a:rPr>
            <a:t> </a:t>
          </a:r>
          <a:r>
            <a:rPr lang="en-US" sz="4000" b="0" kern="1200" dirty="0" err="1">
              <a:latin typeface="Colonna MT" panose="04020805060202030203" pitchFamily="82" charset="0"/>
            </a:rPr>
            <a:t>Saha</a:t>
          </a:r>
          <a:endParaRPr lang="en-US" sz="4000" b="0" kern="1200" dirty="0">
            <a:latin typeface="Colonna MT" panose="04020805060202030203" pitchFamily="82" charset="0"/>
          </a:endParaRPr>
        </a:p>
      </dsp:txBody>
      <dsp:txXfrm>
        <a:off x="0" y="2128470"/>
        <a:ext cx="8229600"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Header Placeholder 68609"/>
          <p:cNvSpPr>
            <a:spLocks noGrp="1"/>
          </p:cNvSpPr>
          <p:nvPr>
            <p:ph type="hdr" sz="quarter"/>
          </p:nvPr>
        </p:nvSpPr>
        <p:spPr>
          <a:xfrm>
            <a:off x="0" y="0"/>
            <a:ext cx="2971800" cy="457200"/>
          </a:xfrm>
          <a:prstGeom prst="rect">
            <a:avLst/>
          </a:prstGeom>
          <a:noFill/>
          <a:ln w="9525">
            <a:noFill/>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8611" name="Date Placeholder 68610"/>
          <p:cNvSpPr>
            <a:spLocks noGrp="1"/>
          </p:cNvSpPr>
          <p:nvPr>
            <p:ph type="dt" idx="1"/>
          </p:nvPr>
        </p:nvSpPr>
        <p:spPr>
          <a:xfrm>
            <a:off x="3886200" y="0"/>
            <a:ext cx="2971800" cy="457200"/>
          </a:xfrm>
          <a:prstGeom prst="rect">
            <a:avLst/>
          </a:prstGeom>
          <a:noFill/>
          <a:ln w="9525">
            <a:noFill/>
          </a:ln>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124" name="Slide Image Placeholder 68611"/>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Text Placeholder 68612"/>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rPr>
              <a:t>Click to edit Master text styles</a:t>
            </a:r>
          </a:p>
          <a:p>
            <a:pPr marL="457200"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rPr>
              <a:t>Second level</a:t>
            </a:r>
          </a:p>
          <a:p>
            <a:pPr marL="914400" marR="0" lvl="2"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rPr>
              <a:t>Third level</a:t>
            </a:r>
          </a:p>
          <a:p>
            <a:pPr marL="1371600" marR="0" lvl="3"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rPr>
              <a:t>Fourth level</a:t>
            </a:r>
          </a:p>
          <a:p>
            <a:pPr marL="1828800" marR="0" lvl="4"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rPr>
              <a:t>Fifth level</a:t>
            </a:r>
          </a:p>
        </p:txBody>
      </p:sp>
      <p:sp>
        <p:nvSpPr>
          <p:cNvPr id="68614" name="Footer Placeholder 68613"/>
          <p:cNvSpPr>
            <a:spLocks noGrp="1"/>
          </p:cNvSpPr>
          <p:nvPr>
            <p:ph type="ftr" sz="quarter" idx="4"/>
          </p:nvPr>
        </p:nvSpPr>
        <p:spPr>
          <a:xfrm>
            <a:off x="0" y="8686800"/>
            <a:ext cx="2971800" cy="457200"/>
          </a:xfrm>
          <a:prstGeom prst="rect">
            <a:avLst/>
          </a:prstGeom>
          <a:noFill/>
          <a:ln w="9525">
            <a:noFill/>
          </a:ln>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8615" name="Slide Number Placeholder 68614"/>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D46CCEE-D969-4AFF-984C-D2B096E70F81}" type="slidenum">
              <a:rPr kumimoji="0" lang="en-GB" altLang="en-US" sz="12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18481694"/>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1pPr>
    <a:lvl2pPr marL="457200" lvl="1"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2pPr>
    <a:lvl3pPr marL="914400" lvl="2"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3pPr>
    <a:lvl4pPr marL="1371600" lvl="3"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4pPr>
    <a:lvl5pPr marL="1828800" lvl="4"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074" name="图片 6"/>
          <p:cNvPicPr>
            <a:picLocks noChangeAspect="1"/>
          </p:cNvPicPr>
          <p:nvPr/>
        </p:nvPicPr>
        <p:blipFill>
          <a:blip r:embed="rId2"/>
          <a:srcRect l="24001" t="37222" r="20563" b="22495"/>
          <a:stretch>
            <a:fillRect/>
          </a:stretch>
        </p:blipFill>
        <p:spPr>
          <a:xfrm>
            <a:off x="0" y="0"/>
            <a:ext cx="9144000" cy="6858000"/>
          </a:xfrm>
          <a:prstGeom prst="rect">
            <a:avLst/>
          </a:prstGeom>
          <a:noFill/>
          <a:ln w="9525">
            <a:noFill/>
          </a:ln>
        </p:spPr>
      </p:pic>
      <p:sp>
        <p:nvSpPr>
          <p:cNvPr id="8" name="日期占位符 1"/>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p>
            <a:pPr eaLnBrk="1" fontAlgn="base" hangingPunct="1"/>
            <a:endParaRPr lang="zh-CN" altLang="en-US" sz="1200" strike="noStrike" noProof="1">
              <a:solidFill>
                <a:srgbClr val="898989"/>
              </a:solidFill>
              <a:latin typeface="Calibri" panose="020F0502020204030204" pitchFamily="34" charset="0"/>
              <a:ea typeface="SimSun" panose="02010600030101010101" pitchFamily="2" charset="-122"/>
            </a:endParaRPr>
          </a:p>
        </p:txBody>
      </p:sp>
      <p:sp>
        <p:nvSpPr>
          <p:cNvPr id="9" name="页脚占位符 2"/>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p>
            <a:pPr algn="ctr" eaLnBrk="1" fontAlgn="base" hangingPunct="1"/>
            <a:endParaRPr lang="zh-CN" altLang="en-US" sz="1200" strike="noStrike" noProof="1">
              <a:solidFill>
                <a:srgbClr val="898989"/>
              </a:solidFill>
              <a:latin typeface="Calibri" panose="020F0502020204030204" pitchFamily="34" charset="0"/>
              <a:ea typeface="SimSun" panose="02010600030101010101" pitchFamily="2" charset="-122"/>
            </a:endParaRPr>
          </a:p>
        </p:txBody>
      </p:sp>
      <p:sp>
        <p:nvSpPr>
          <p:cNvPr id="10"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SimSun" panose="02010600030101010101" pitchFamily="2" charset="-122"/>
                <a:cs typeface="+mn-cs"/>
              </a:rPr>
              <a:t>‹#›</a:t>
            </a:fld>
            <a:endParaRPr lang="zh-CN" altLang="en-US" sz="1200" strike="noStrike" noProof="1">
              <a:solidFill>
                <a:srgbClr val="898989"/>
              </a:solidFill>
              <a:latin typeface="Calibri" panose="020F0502020204030204" pitchFamily="34" charset="0"/>
              <a:ea typeface="SimSun" panose="02010600030101010101" pitchFamily="2" charset="-122"/>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9155113" cy="6867525"/>
          </a:xfrm>
          <a:prstGeom prst="rect">
            <a:avLst/>
          </a:prstGeom>
          <a:noFill/>
          <a:ln w="9525">
            <a:noFill/>
          </a:ln>
        </p:spPr>
      </p:pic>
      <p:sp>
        <p:nvSpPr>
          <p:cNvPr id="2051" name="Rectangle 3"/>
          <p:cNvSpPr>
            <a:spLocks noGrp="1" noChangeArrowheads="1"/>
          </p:cNvSpPr>
          <p:nvPr>
            <p:ph type="ctrTitle"/>
          </p:nvPr>
        </p:nvSpPr>
        <p:spPr>
          <a:xfrm>
            <a:off x="1547813" y="1701800"/>
            <a:ext cx="6908800"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1547813" y="2927350"/>
            <a:ext cx="6913562" cy="1752600"/>
          </a:xfrm>
        </p:spPr>
        <p:txBody>
          <a:bodyPr/>
          <a:lstStyle>
            <a:lvl1pPr marL="0" indent="0" algn="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eaLnBrk="1" fontAlgn="base" hangingPunct="1"/>
            <a:endParaRPr lang="zh-CN" altLang="en-US" strike="noStrike" noProof="1">
              <a:latin typeface="Arial" panose="020B0604020202020204" pitchFamily="34" charset="0"/>
              <a:ea typeface="SimSun" panose="02010600030101010101" pitchFamily="2" charset="-122"/>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ctr" eaLnBrk="1" fontAlgn="base" hangingPunct="1"/>
            <a:endParaRPr lang="zh-CN" altLang="en-US" strike="noStrike" noProof="1">
              <a:latin typeface="Arial" panose="020B0604020202020204" pitchFamily="34" charset="0"/>
              <a:ea typeface="SimSun" panose="02010600030101010101" pitchFamily="2" charset="-122"/>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algn="r" eaLnBrk="1" fontAlgn="base" hangingPunct="1"/>
            <a:fld id="{9A0DB2DC-4C9A-4742-B13C-FB6460FD3503}" type="slidenum">
              <a:rPr lang="en-US" altLang="zh-CN" strike="noStrike" noProof="1" dirty="0">
                <a:latin typeface="Arial" panose="020B0604020202020204" pitchFamily="34" charset="0"/>
                <a:ea typeface="SimSun" panose="02010600030101010101" pitchFamily="2" charset="-122"/>
                <a:cs typeface="+mn-cs"/>
              </a:rPr>
              <a:t>‹#›</a:t>
            </a:fld>
            <a:endParaRPr lang="en-US" altLang="zh-CN" strike="noStrike" noProof="1">
              <a:latin typeface="Arial" panose="020B0604020202020204" pitchFamily="34" charset="0"/>
              <a:ea typeface="SimSun" panose="02010600030101010101" pitchFamily="2" charset="-122"/>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nvPr>
        </p:nvSpPr>
        <p:spPr>
          <a:xfrm>
            <a:off x="628650" y="1825625"/>
            <a:ext cx="7886700" cy="4351338"/>
          </a:xfrm>
          <a:prstGeom prst="rect">
            <a:avLst/>
          </a:prstGeom>
          <a:noFill/>
          <a:ln w="9525">
            <a:noFill/>
          </a:ln>
        </p:spPr>
        <p:txBody>
          <a:bodyPr anchor="t"/>
          <a:lstStyle/>
          <a:p>
            <a:pPr lvl="0" indent="-171450"/>
            <a:r>
              <a:rPr lang="zh-CN" altLang="en-US" dirty="0"/>
              <a:t>单击此处编辑母版文本样式</a:t>
            </a:r>
          </a:p>
          <a:p>
            <a:pPr lvl="1" indent="-171450"/>
            <a:r>
              <a:rPr lang="zh-CN" altLang="en-US" dirty="0"/>
              <a:t>第二级</a:t>
            </a:r>
          </a:p>
          <a:p>
            <a:pPr lvl="2" indent="-171450"/>
            <a:r>
              <a:rPr lang="zh-CN" altLang="en-US" dirty="0"/>
              <a:t>第三级</a:t>
            </a:r>
          </a:p>
          <a:p>
            <a:pPr lvl="3" indent="-171450"/>
            <a:r>
              <a:rPr lang="zh-CN" altLang="en-US" dirty="0"/>
              <a:t>第四级</a:t>
            </a:r>
          </a:p>
          <a:p>
            <a:pPr lvl="4" indent="-171450"/>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a:defRPr sz="9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a:defRPr sz="9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389F81E-F4AF-4AB0-AC14-F97ACC2A6626}" type="slidenum">
              <a:rPr kumimoji="0" lang="en-GB" altLang="en-US" sz="900" b="0" i="0" u="none" strike="noStrike" kern="1200" cap="none" spc="0" normalizeH="0" baseline="0" noProof="0" smtClean="0">
                <a:ln>
                  <a:noFill/>
                </a:ln>
                <a:solidFill>
                  <a:srgbClr val="898989"/>
                </a:solidFill>
                <a:effectLst/>
                <a:uLnTx/>
                <a:uFillTx/>
                <a:latin typeface="Tahoma" panose="020B0604030504040204" pitchFamily="34" charset="0"/>
                <a:ea typeface="+mn-ea"/>
                <a:cs typeface="+mn-cs"/>
              </a:rPr>
              <a:t>‹#›</a:t>
            </a:fld>
            <a:endParaRPr kumimoji="0" lang="en-GB" altLang="en-US" sz="900" b="0" i="0" u="none" strike="noStrike" kern="1200" cap="none" spc="0" normalizeH="0" baseline="0" noProof="0">
              <a:ln>
                <a:noFill/>
              </a:ln>
              <a:solidFill>
                <a:srgbClr val="898989"/>
              </a:solidFill>
              <a:effectLst/>
              <a:uLnTx/>
              <a:uFillTx/>
              <a:latin typeface="Tahoma" panose="020B060403050404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lstStyle/>
          <a:p>
            <a:pPr lvl="0"/>
            <a:r>
              <a:rPr lang="en-US" altLang="zh-CN" dirty="0"/>
              <a:t>Click to edit Master title style</a:t>
            </a:r>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pPr algn="ctr"/>
            <a:r>
              <a:rPr lang="en-US" b="1" dirty="0">
                <a:latin typeface="Colonna MT" panose="04020805060202030203" pitchFamily="82" charset="0"/>
              </a:rPr>
              <a:t>Vision: a Torch for the Visually Impaired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6898231"/>
              </p:ext>
            </p:extLst>
          </p:nvPr>
        </p:nvGraphicFramePr>
        <p:xfrm>
          <a:off x="457200" y="117475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7" name="Picture 6">
            <a:extLst>
              <a:ext uri="{FF2B5EF4-FFF2-40B4-BE49-F238E27FC236}">
                <a16:creationId xmlns:a16="http://schemas.microsoft.com/office/drawing/2014/main" id="{ADF968B4-D55C-4D66-999E-A7E534E49E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5364088" y="2492896"/>
            <a:ext cx="2304256" cy="4320480"/>
          </a:xfrm>
          <a:prstGeom prst="rect">
            <a:avLst/>
          </a:prstGeom>
        </p:spPr>
      </p:pic>
      <p:sp>
        <p:nvSpPr>
          <p:cNvPr id="8" name="Rectangle 7">
            <a:extLst>
              <a:ext uri="{FF2B5EF4-FFF2-40B4-BE49-F238E27FC236}">
                <a16:creationId xmlns:a16="http://schemas.microsoft.com/office/drawing/2014/main" id="{C9D149D3-4431-4783-B475-8586A5D48828}"/>
              </a:ext>
            </a:extLst>
          </p:cNvPr>
          <p:cNvSpPr/>
          <p:nvPr/>
        </p:nvSpPr>
        <p:spPr>
          <a:xfrm>
            <a:off x="2792350" y="2743135"/>
            <a:ext cx="2665538" cy="461665"/>
          </a:xfrm>
          <a:prstGeom prst="rect">
            <a:avLst/>
          </a:prstGeom>
        </p:spPr>
        <p:txBody>
          <a:bodyPr wrap="none">
            <a:spAutoFit/>
          </a:bodyPr>
          <a:lstStyle/>
          <a:p>
            <a:r>
              <a:rPr lang="en-US" dirty="0">
                <a:solidFill>
                  <a:schemeClr val="bg1"/>
                </a:solidFill>
                <a:latin typeface="Colonna MT" panose="04020805060202030203" pitchFamily="82" charset="0"/>
              </a:rPr>
              <a:t>Team - </a:t>
            </a:r>
            <a:r>
              <a:rPr lang="en-US" dirty="0" err="1">
                <a:solidFill>
                  <a:schemeClr val="bg1"/>
                </a:solidFill>
                <a:latin typeface="Colonna MT" panose="04020805060202030203" pitchFamily="82" charset="0"/>
              </a:rPr>
              <a:t>Gadgetguys</a:t>
            </a:r>
            <a:endParaRPr lang="en-US" dirty="0">
              <a:solidFill>
                <a:schemeClr val="bg1"/>
              </a:solidFill>
              <a:latin typeface="Colonna MT" panose="04020805060202030203" pitchFamily="82" charset="0"/>
            </a:endParaRPr>
          </a:p>
        </p:txBody>
      </p:sp>
      <p:pic>
        <p:nvPicPr>
          <p:cNvPr id="10" name="Picture 9">
            <a:extLst>
              <a:ext uri="{FF2B5EF4-FFF2-40B4-BE49-F238E27FC236}">
                <a16:creationId xmlns:a16="http://schemas.microsoft.com/office/drawing/2014/main" id="{7B00BCDF-1092-4115-805D-0A447B9DCD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36096" y="2780928"/>
            <a:ext cx="360040" cy="3605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6"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1"/>
          </a:solidFill>
        </p:spPr>
        <p:txBody>
          <a:bodyPr/>
          <a:lstStyle/>
          <a:p>
            <a:pPr algn="ctr"/>
            <a:r>
              <a:rPr lang="en-IN" altLang="en-US" sz="4000" dirty="0">
                <a:latin typeface="Colonna MT" panose="04020805060202030203" pitchFamily="82" charset="0"/>
              </a:rPr>
              <a:t>Features of vision 2.0</a:t>
            </a:r>
          </a:p>
        </p:txBody>
      </p:sp>
      <p:sp>
        <p:nvSpPr>
          <p:cNvPr id="4" name="Content Placeholder 3"/>
          <p:cNvSpPr>
            <a:spLocks noGrp="1"/>
          </p:cNvSpPr>
          <p:nvPr>
            <p:ph idx="1"/>
          </p:nvPr>
        </p:nvSpPr>
        <p:spPr>
          <a:xfrm>
            <a:off x="2987824" y="1071039"/>
            <a:ext cx="5410944" cy="4953000"/>
          </a:xfrm>
        </p:spPr>
        <p:txBody>
          <a:bodyPr/>
          <a:lstStyle/>
          <a:p>
            <a:pPr algn="just"/>
            <a:r>
              <a:rPr lang="en-IN" altLang="en-US" sz="2400" b="1" u="sng" dirty="0">
                <a:solidFill>
                  <a:srgbClr val="009900"/>
                </a:solidFill>
                <a:latin typeface="Castellar" panose="020A0402060406010301" pitchFamily="18" charset="0"/>
                <a:ea typeface="Open Sans" panose="020B0606030504020204" pitchFamily="34" charset="0"/>
                <a:cs typeface="MV Boli" panose="02000500030200090000" pitchFamily="2" charset="0"/>
              </a:rPr>
              <a:t>Silent Mode feature</a:t>
            </a:r>
            <a:r>
              <a:rPr lang="en-IN" altLang="en-US" sz="2400" b="1" dirty="0">
                <a:solidFill>
                  <a:srgbClr val="009900"/>
                </a:solidFill>
                <a:latin typeface="Castellar" panose="020A0402060406010301" pitchFamily="18" charset="0"/>
                <a:ea typeface="Open Sans" panose="020B0606030504020204" pitchFamily="34" charset="0"/>
                <a:cs typeface="MV Boli" panose="02000500030200090000" pitchFamily="2" charset="0"/>
              </a:rPr>
              <a:t> </a:t>
            </a:r>
            <a:r>
              <a:rPr lang="en-IN" altLang="en-US" sz="2400" b="1" dirty="0">
                <a:latin typeface="Open Sans" panose="020B0606030504020204" pitchFamily="34" charset="0"/>
                <a:ea typeface="Open Sans" panose="020B0606030504020204" pitchFamily="34" charset="0"/>
                <a:cs typeface="Open Sans" panose="020B0606030504020204" pitchFamily="34" charset="0"/>
              </a:rPr>
              <a:t>:</a:t>
            </a:r>
          </a:p>
          <a:p>
            <a:pPr algn="just"/>
            <a:r>
              <a:rPr lang="en-IN" altLang="en-US" sz="2400" dirty="0">
                <a:latin typeface="Open Sans" panose="020B0606030504020204" pitchFamily="34" charset="0"/>
                <a:ea typeface="Open Sans" panose="020B0606030504020204" pitchFamily="34" charset="0"/>
                <a:cs typeface="Open Sans" panose="020B0606030504020204" pitchFamily="34" charset="0"/>
              </a:rPr>
              <a:t>Here we have designed a </a:t>
            </a:r>
            <a:r>
              <a:rPr lang="en-IN" altLang="en-US" sz="2400" b="1" dirty="0">
                <a:latin typeface="Open Sans" panose="020B0606030504020204" pitchFamily="34" charset="0"/>
                <a:ea typeface="Open Sans" panose="020B0606030504020204" pitchFamily="34" charset="0"/>
                <a:cs typeface="Open Sans" panose="020B0606030504020204" pitchFamily="34" charset="0"/>
              </a:rPr>
              <a:t>silent mode</a:t>
            </a:r>
            <a:r>
              <a:rPr lang="en-IN" altLang="en-US" sz="2400" dirty="0">
                <a:latin typeface="Open Sans" panose="020B0606030504020204" pitchFamily="34" charset="0"/>
                <a:ea typeface="Open Sans" panose="020B0606030504020204" pitchFamily="34" charset="0"/>
                <a:cs typeface="Open Sans" panose="020B0606030504020204" pitchFamily="34" charset="0"/>
              </a:rPr>
              <a:t> feature in which the user has a provision to stop the beeping sound and as an compensation here we have </a:t>
            </a:r>
            <a:r>
              <a:rPr lang="en-IN" altLang="en-US" sz="2400" b="1" dirty="0">
                <a:latin typeface="Open Sans" panose="020B0606030504020204" pitchFamily="34" charset="0"/>
                <a:ea typeface="Open Sans" panose="020B0606030504020204" pitchFamily="34" charset="0"/>
                <a:cs typeface="Open Sans" panose="020B0606030504020204" pitchFamily="34" charset="0"/>
              </a:rPr>
              <a:t>enhanced</a:t>
            </a:r>
            <a:r>
              <a:rPr lang="en-IN" altLang="en-US" sz="2400" dirty="0">
                <a:latin typeface="Open Sans" panose="020B0606030504020204" pitchFamily="34" charset="0"/>
                <a:ea typeface="Open Sans" panose="020B0606030504020204" pitchFamily="34" charset="0"/>
                <a:cs typeface="Open Sans" panose="020B0606030504020204" pitchFamily="34" charset="0"/>
              </a:rPr>
              <a:t> vibrating system as an alert of distance from the obstacle.</a:t>
            </a:r>
          </a:p>
          <a:p>
            <a:pPr algn="just"/>
            <a:r>
              <a:rPr lang="en-IN" altLang="en-US" sz="2400" b="1" u="sng" dirty="0">
                <a:solidFill>
                  <a:srgbClr val="009900"/>
                </a:solidFill>
                <a:latin typeface="Castellar" panose="020A0402060406010301" pitchFamily="18" charset="0"/>
                <a:ea typeface="Open Sans" panose="020B0606030504020204" pitchFamily="34" charset="0"/>
                <a:cs typeface="Open Sans" panose="020B0606030504020204" pitchFamily="34" charset="0"/>
              </a:rPr>
              <a:t>OTG Power Supply </a:t>
            </a:r>
            <a:r>
              <a:rPr lang="en-IN" altLang="en-US" sz="2400" b="1" dirty="0">
                <a:latin typeface="Open Sans" panose="020B0606030504020204" pitchFamily="34" charset="0"/>
                <a:ea typeface="Open Sans" panose="020B0606030504020204" pitchFamily="34" charset="0"/>
                <a:cs typeface="Open Sans" panose="020B0606030504020204" pitchFamily="34" charset="0"/>
              </a:rPr>
              <a:t>:</a:t>
            </a:r>
          </a:p>
          <a:p>
            <a:pPr algn="just"/>
            <a:r>
              <a:rPr lang="en-IN" altLang="en-US" sz="2400" dirty="0">
                <a:latin typeface="Open Sans" panose="020B0606030504020204" pitchFamily="34" charset="0"/>
                <a:ea typeface="Open Sans" panose="020B0606030504020204" pitchFamily="34" charset="0"/>
                <a:cs typeface="Open Sans" panose="020B0606030504020204" pitchFamily="34" charset="0"/>
              </a:rPr>
              <a:t>To increase its </a:t>
            </a:r>
            <a:r>
              <a:rPr lang="en-IN" altLang="en-US" sz="2400" b="1" dirty="0">
                <a:latin typeface="Open Sans" panose="020B0606030504020204" pitchFamily="34" charset="0"/>
                <a:ea typeface="Open Sans" panose="020B0606030504020204" pitchFamily="34" charset="0"/>
                <a:cs typeface="Open Sans" panose="020B0606030504020204" pitchFamily="34" charset="0"/>
              </a:rPr>
              <a:t>portability </a:t>
            </a:r>
            <a:r>
              <a:rPr lang="en-IN" altLang="en-US" sz="2400" dirty="0">
                <a:latin typeface="Open Sans" panose="020B0606030504020204" pitchFamily="34" charset="0"/>
                <a:ea typeface="Open Sans" panose="020B0606030504020204" pitchFamily="34" charset="0"/>
                <a:cs typeface="Open Sans" panose="020B0606030504020204" pitchFamily="34" charset="0"/>
              </a:rPr>
              <a:t>we have introduced a </a:t>
            </a:r>
            <a:r>
              <a:rPr lang="en-IN" altLang="en-US" sz="2400" b="1" dirty="0" err="1">
                <a:latin typeface="Open Sans" panose="020B0606030504020204" pitchFamily="34" charset="0"/>
                <a:ea typeface="Open Sans" panose="020B0606030504020204" pitchFamily="34" charset="0"/>
                <a:cs typeface="Open Sans" panose="020B0606030504020204" pitchFamily="34" charset="0"/>
              </a:rPr>
              <a:t>rechargable</a:t>
            </a:r>
            <a:r>
              <a:rPr lang="en-IN" altLang="en-US" sz="2400" dirty="0">
                <a:latin typeface="Open Sans" panose="020B0606030504020204" pitchFamily="34" charset="0"/>
                <a:ea typeface="Open Sans" panose="020B0606030504020204" pitchFamily="34" charset="0"/>
                <a:cs typeface="Open Sans" panose="020B0606030504020204" pitchFamily="34" charset="0"/>
              </a:rPr>
              <a:t> system where we can charge it even with an </a:t>
            </a:r>
            <a:r>
              <a:rPr lang="en-IN" altLang="en-US" sz="2400" b="1" dirty="0">
                <a:latin typeface="Open Sans" panose="020B0606030504020204" pitchFamily="34" charset="0"/>
                <a:ea typeface="Open Sans" panose="020B0606030504020204" pitchFamily="34" charset="0"/>
                <a:cs typeface="Open Sans" panose="020B0606030504020204" pitchFamily="34" charset="0"/>
              </a:rPr>
              <a:t>OTG</a:t>
            </a: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10</a:t>
            </a:fld>
            <a:endParaRPr kumimoji="0" lang="en-GB" altLang="en-US" sz="1400" b="0" i="0" u="none" strike="noStrike" kern="1200" cap="none" spc="0" normalizeH="0" baseline="0" noProof="0" dirty="0">
              <a:ln>
                <a:noFill/>
              </a:ln>
              <a:solidFill>
                <a:schemeClr val="tx1"/>
              </a:solidFill>
              <a:effectLst/>
              <a:uLnTx/>
              <a:uFillTx/>
              <a:latin typeface="Tahoma" panose="020B0604030504040204" pitchFamily="34" charset="0"/>
              <a:ea typeface="+mn-ea"/>
              <a:cs typeface="+mn-cs"/>
            </a:endParaRPr>
          </a:p>
        </p:txBody>
      </p:sp>
      <p:pic>
        <p:nvPicPr>
          <p:cNvPr id="6" name="Picture 5">
            <a:extLst>
              <a:ext uri="{FF2B5EF4-FFF2-40B4-BE49-F238E27FC236}">
                <a16:creationId xmlns:a16="http://schemas.microsoft.com/office/drawing/2014/main" id="{561E9369-E46D-48B4-A4E6-A2617A798B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3936"/>
            <a:ext cx="3024336" cy="604867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F941B0B-C45B-49B5-A916-621391EB9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6169184"/>
            <a:ext cx="1518676" cy="4983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15D304-4BDB-4BF3-B62D-3F4D48B0B1E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11</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4" name="Picture 3">
            <a:extLst>
              <a:ext uri="{FF2B5EF4-FFF2-40B4-BE49-F238E27FC236}">
                <a16:creationId xmlns:a16="http://schemas.microsoft.com/office/drawing/2014/main" id="{790CDFF5-CDFD-4C46-8BBC-54D6DC2859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052736"/>
            <a:ext cx="7478488" cy="5268346"/>
          </a:xfrm>
          <a:prstGeom prst="rect">
            <a:avLst/>
          </a:prstGeom>
        </p:spPr>
      </p:pic>
      <p:sp>
        <p:nvSpPr>
          <p:cNvPr id="5" name="Title 2">
            <a:extLst>
              <a:ext uri="{FF2B5EF4-FFF2-40B4-BE49-F238E27FC236}">
                <a16:creationId xmlns:a16="http://schemas.microsoft.com/office/drawing/2014/main" id="{72A2F756-F770-47B4-BC22-6862D3B627A5}"/>
              </a:ext>
            </a:extLst>
          </p:cNvPr>
          <p:cNvSpPr txBox="1">
            <a:spLocks/>
          </p:cNvSpPr>
          <p:nvPr/>
        </p:nvSpPr>
        <p:spPr>
          <a:xfrm>
            <a:off x="575556" y="117034"/>
            <a:ext cx="8229600" cy="582613"/>
          </a:xfrm>
          <a:prstGeom prst="rect">
            <a:avLst/>
          </a:prstGeom>
          <a:solidFill>
            <a:schemeClr val="tx1"/>
          </a:solidFill>
        </p:spPr>
        <p:txBody>
          <a:bodyPr anchor="ctr"/>
          <a:lst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a:lstStyle>
          <a:p>
            <a:pPr algn="ctr">
              <a:buFontTx/>
            </a:pPr>
            <a:r>
              <a:rPr lang="en-IN" altLang="en-US" sz="4000" dirty="0">
                <a:latin typeface="Colonna MT" panose="04020805060202030203" pitchFamily="82" charset="0"/>
              </a:rPr>
              <a:t>OTG Power Supply in vision 2.0</a:t>
            </a:r>
          </a:p>
        </p:txBody>
      </p:sp>
      <p:pic>
        <p:nvPicPr>
          <p:cNvPr id="6" name="Picture 5">
            <a:extLst>
              <a:ext uri="{FF2B5EF4-FFF2-40B4-BE49-F238E27FC236}">
                <a16:creationId xmlns:a16="http://schemas.microsoft.com/office/drawing/2014/main" id="{F4CEEB37-6018-4AB9-9308-87481EA58D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6169184"/>
            <a:ext cx="1518676" cy="498316"/>
          </a:xfrm>
          <a:prstGeom prst="rect">
            <a:avLst/>
          </a:prstGeom>
        </p:spPr>
      </p:pic>
    </p:spTree>
    <p:extLst>
      <p:ext uri="{BB962C8B-B14F-4D97-AF65-F5344CB8AC3E}">
        <p14:creationId xmlns:p14="http://schemas.microsoft.com/office/powerpoint/2010/main" val="323946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1"/>
          </a:solidFill>
        </p:spPr>
        <p:txBody>
          <a:bodyPr/>
          <a:lstStyle/>
          <a:p>
            <a:pPr algn="ctr"/>
            <a:r>
              <a:rPr lang="en-IN" altLang="en-US" dirty="0"/>
              <a:t>Vision 3.0 (Coming Soon)</a:t>
            </a:r>
          </a:p>
        </p:txBody>
      </p:sp>
      <p:sp>
        <p:nvSpPr>
          <p:cNvPr id="4" name="Content Placeholder 3"/>
          <p:cNvSpPr>
            <a:spLocks noGrp="1"/>
          </p:cNvSpPr>
          <p:nvPr>
            <p:ph sz="half" idx="1"/>
          </p:nvPr>
        </p:nvSpPr>
        <p:spPr>
          <a:xfrm>
            <a:off x="457200" y="1174750"/>
            <a:ext cx="7686040" cy="4953000"/>
          </a:xfrm>
        </p:spPr>
        <p:txBody>
          <a:bodyPr/>
          <a:lstStyle/>
          <a:p>
            <a:pPr>
              <a:buFont typeface="Wingdings" panose="05000000000000000000" charset="0"/>
              <a:buChar char="Ø"/>
            </a:pPr>
            <a:r>
              <a:rPr lang="en-IN" altLang="en-US" sz="2400" dirty="0">
                <a:latin typeface="Open Sans" panose="020B0606030504020204" pitchFamily="34" charset="0"/>
                <a:ea typeface="Open Sans" panose="020B0606030504020204" pitchFamily="34" charset="0"/>
                <a:cs typeface="Open Sans" panose="020B0606030504020204" pitchFamily="34" charset="0"/>
              </a:rPr>
              <a:t>Smart 2D vibrating System</a:t>
            </a:r>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endParaRPr lang="en-IN" altLang="en-US" sz="2400" u="sng" dirty="0"/>
          </a:p>
          <a:p>
            <a:pPr>
              <a:buFont typeface="Wingdings" panose="05000000000000000000" charset="0"/>
              <a:buChar char="Ø"/>
            </a:pPr>
            <a:r>
              <a:rPr lang="en-IN" altLang="en-US" sz="2400" dirty="0">
                <a:latin typeface="Open Sans" panose="020B0606030504020204" pitchFamily="34" charset="0"/>
                <a:ea typeface="Open Sans" panose="020B0606030504020204" pitchFamily="34" charset="0"/>
                <a:cs typeface="Open Sans" panose="020B0606030504020204" pitchFamily="34" charset="0"/>
              </a:rPr>
              <a:t>we have designed some </a:t>
            </a:r>
            <a:r>
              <a:rPr lang="en-IN" altLang="en-US" sz="2400" b="1" dirty="0">
                <a:latin typeface="Open Sans" panose="020B0606030504020204" pitchFamily="34" charset="0"/>
                <a:ea typeface="Open Sans" panose="020B0606030504020204" pitchFamily="34" charset="0"/>
                <a:cs typeface="Open Sans" panose="020B0606030504020204" pitchFamily="34" charset="0"/>
              </a:rPr>
              <a:t>dedicated IC </a:t>
            </a:r>
            <a:r>
              <a:rPr lang="en-IN" altLang="en-US" sz="2400" dirty="0">
                <a:latin typeface="Open Sans" panose="020B0606030504020204" pitchFamily="34" charset="0"/>
                <a:ea typeface="Open Sans" panose="020B0606030504020204" pitchFamily="34" charset="0"/>
                <a:cs typeface="Open Sans" panose="020B0606030504020204" pitchFamily="34" charset="0"/>
              </a:rPr>
              <a:t>for this project to </a:t>
            </a:r>
            <a:r>
              <a:rPr lang="en-IN" altLang="en-US" sz="2400" b="1" dirty="0">
                <a:latin typeface="Open Sans" panose="020B0606030504020204" pitchFamily="34" charset="0"/>
                <a:ea typeface="Open Sans" panose="020B0606030504020204" pitchFamily="34" charset="0"/>
                <a:cs typeface="Open Sans" panose="020B0606030504020204" pitchFamily="34" charset="0"/>
              </a:rPr>
              <a:t>replace</a:t>
            </a:r>
            <a:r>
              <a:rPr lang="en-IN" altLang="en-US" sz="2400" dirty="0">
                <a:latin typeface="Open Sans" panose="020B0606030504020204" pitchFamily="34" charset="0"/>
                <a:ea typeface="Open Sans" panose="020B0606030504020204" pitchFamily="34" charset="0"/>
                <a:cs typeface="Open Sans" panose="020B0606030504020204" pitchFamily="34" charset="0"/>
              </a:rPr>
              <a:t>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arduino</a:t>
            </a:r>
            <a:r>
              <a:rPr lang="en-IN" altLang="en-US" sz="2400" dirty="0">
                <a:latin typeface="Open Sans" panose="020B0606030504020204" pitchFamily="34" charset="0"/>
                <a:ea typeface="Open Sans" panose="020B0606030504020204" pitchFamily="34" charset="0"/>
                <a:cs typeface="Open Sans" panose="020B0606030504020204" pitchFamily="34" charset="0"/>
              </a:rPr>
              <a:t> in order to reduce the price.</a:t>
            </a:r>
            <a:endParaRPr lang="en-IN" altLang="en-US"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IN" altLang="en-US" dirty="0"/>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12</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5" name="Content Placeholder 4" descr="vibrating feedback"/>
          <p:cNvPicPr>
            <a:picLocks noGrp="1" noChangeAspect="1"/>
          </p:cNvPicPr>
          <p:nvPr>
            <p:ph sz="half" idx="2"/>
          </p:nvPr>
        </p:nvPicPr>
        <p:blipFill>
          <a:blip r:embed="rId2"/>
          <a:stretch>
            <a:fillRect/>
          </a:stretch>
        </p:blipFill>
        <p:spPr>
          <a:xfrm>
            <a:off x="1826260" y="1791382"/>
            <a:ext cx="5194012" cy="2924128"/>
          </a:xfrm>
          <a:prstGeom prst="rect">
            <a:avLst/>
          </a:prstGeom>
        </p:spPr>
      </p:pic>
      <p:pic>
        <p:nvPicPr>
          <p:cNvPr id="6" name="Picture 5">
            <a:extLst>
              <a:ext uri="{FF2B5EF4-FFF2-40B4-BE49-F238E27FC236}">
                <a16:creationId xmlns:a16="http://schemas.microsoft.com/office/drawing/2014/main" id="{EB40CB3D-63E9-4F9A-8AAC-CFE4845E0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6169184"/>
            <a:ext cx="1518676" cy="4983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13</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4" name="Picture 3"/>
          <p:cNvPicPr>
            <a:picLocks noChangeAspect="1"/>
          </p:cNvPicPr>
          <p:nvPr/>
        </p:nvPicPr>
        <p:blipFill>
          <a:blip r:embed="rId2"/>
          <a:stretch>
            <a:fillRect/>
          </a:stretch>
        </p:blipFill>
        <p:spPr>
          <a:xfrm>
            <a:off x="1334770" y="1187450"/>
            <a:ext cx="6967855" cy="4991100"/>
          </a:xfrm>
          <a:prstGeom prst="rect">
            <a:avLst/>
          </a:prstGeom>
        </p:spPr>
      </p:pic>
      <p:pic>
        <p:nvPicPr>
          <p:cNvPr id="5" name="Picture 4">
            <a:extLst>
              <a:ext uri="{FF2B5EF4-FFF2-40B4-BE49-F238E27FC236}">
                <a16:creationId xmlns:a16="http://schemas.microsoft.com/office/drawing/2014/main" id="{5CE9012A-B3F2-4F15-B6C0-C46C3D175A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6169184"/>
            <a:ext cx="1518676" cy="498316"/>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77825"/>
          <p:cNvSpPr>
            <a:spLocks noGrp="1"/>
          </p:cNvSpPr>
          <p:nvPr>
            <p:ph type="title"/>
          </p:nvPr>
        </p:nvSpPr>
        <p:spPr>
          <a:solidFill>
            <a:schemeClr val="tx1"/>
          </a:solidFill>
          <a:effectLst>
            <a:prstShdw prst="shdw17" dist="17961" dir="2699999">
              <a:srgbClr val="000000"/>
            </a:prstShdw>
          </a:effectLst>
        </p:spPr>
        <p:txBody>
          <a:bodyPr vert="horz" wrap="square" lIns="91440" tIns="45720" rIns="91440" bIns="45720" anchor="ctr"/>
          <a:lstStyle/>
          <a:p>
            <a:pPr algn="ctr" eaLnBrk="1" hangingPunct="1"/>
            <a:r>
              <a:rPr lang="en-IN" altLang="en-US" sz="5400" b="1" dirty="0">
                <a:solidFill>
                  <a:schemeClr val="bg1"/>
                </a:solidFill>
                <a:latin typeface="Colonna MT" panose="04020805060202030203" pitchFamily="82" charset="0"/>
                <a:ea typeface="Times New Roman" panose="02020603050405020304" pitchFamily="18" charset="0"/>
              </a:rPr>
              <a:t>Introduction</a:t>
            </a:r>
          </a:p>
        </p:txBody>
      </p:sp>
      <p:sp>
        <p:nvSpPr>
          <p:cNvPr id="77829" name="Text Box 77828"/>
          <p:cNvSpPr txBox="1"/>
          <p:nvPr/>
        </p:nvSpPr>
        <p:spPr>
          <a:xfrm>
            <a:off x="306467" y="1204775"/>
            <a:ext cx="3833485" cy="6001643"/>
          </a:xfrm>
          <a:prstGeom prst="rect">
            <a:avLst/>
          </a:prstGeom>
          <a:noFill/>
          <a:ln w="9525">
            <a:noFill/>
          </a:ln>
        </p:spPr>
        <p:txBody>
          <a:bodyPr wrap="square" anchor="t">
            <a:spAutoFit/>
          </a:bodyPr>
          <a:lstStyle/>
          <a:p>
            <a:pPr>
              <a:spcBef>
                <a:spcPct val="50000"/>
              </a:spcBef>
            </a:pPr>
            <a:r>
              <a:rPr lang="en-US" altLang="x-none" sz="1800" b="1" dirty="0">
                <a:latin typeface="Open Sans" panose="020B0606030504020204" pitchFamily="34" charset="0"/>
                <a:ea typeface="Open Sans" panose="020B0606030504020204" pitchFamily="34" charset="0"/>
                <a:cs typeface="Open Sans" panose="020B0606030504020204" pitchFamily="34" charset="0"/>
              </a:rPr>
              <a:t>Vision</a:t>
            </a:r>
            <a:r>
              <a:rPr lang="en-US" altLang="x-none" sz="1800" dirty="0">
                <a:latin typeface="Open Sans" panose="020B0606030504020204" pitchFamily="34" charset="0"/>
                <a:ea typeface="Open Sans" panose="020B0606030504020204" pitchFamily="34" charset="0"/>
                <a:cs typeface="Open Sans" panose="020B0606030504020204" pitchFamily="34" charset="0"/>
              </a:rPr>
              <a:t> is a torch shaped device to help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blind people </a:t>
            </a:r>
            <a:r>
              <a:rPr lang="en-US" altLang="x-none" sz="1800" dirty="0">
                <a:latin typeface="Open Sans" panose="020B0606030504020204" pitchFamily="34" charset="0"/>
                <a:ea typeface="Open Sans" panose="020B0606030504020204" pitchFamily="34" charset="0"/>
                <a:cs typeface="Open Sans" panose="020B0606030504020204" pitchFamily="34" charset="0"/>
              </a:rPr>
              <a:t>navigate with greater comfort, speed and confidence, whilst making use of ultrasonic waves to detect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nearby obstacles </a:t>
            </a:r>
            <a:r>
              <a:rPr lang="en-US" altLang="x-none" sz="1800" dirty="0">
                <a:latin typeface="Open Sans" panose="020B0606030504020204" pitchFamily="34" charset="0"/>
                <a:ea typeface="Open Sans" panose="020B0606030504020204" pitchFamily="34" charset="0"/>
                <a:cs typeface="Open Sans" panose="020B0606030504020204" pitchFamily="34" charset="0"/>
              </a:rPr>
              <a:t>and to notify the user through vibrations and beeps of a </a:t>
            </a:r>
            <a:r>
              <a:rPr lang="en-US" altLang="x-none" sz="1800" b="1" i="1" dirty="0">
                <a:latin typeface="Open Sans" panose="020B0606030504020204" pitchFamily="34" charset="0"/>
                <a:ea typeface="Open Sans" panose="020B0606030504020204" pitchFamily="34" charset="0"/>
                <a:cs typeface="Open Sans" panose="020B0606030504020204" pitchFamily="34" charset="0"/>
              </a:rPr>
              <a:t>buzzer</a:t>
            </a:r>
            <a:r>
              <a:rPr lang="en-US" altLang="x-none" sz="1800" dirty="0">
                <a:latin typeface="PMingLiU-ExtB" panose="02020500000000000000" pitchFamily="18" charset="-120"/>
                <a:ea typeface="PMingLiU-ExtB" panose="02020500000000000000" pitchFamily="18" charset="-120"/>
              </a:rPr>
              <a:t>. </a:t>
            </a:r>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a:p>
            <a:pPr>
              <a:spcBef>
                <a:spcPct val="50000"/>
              </a:spcBef>
            </a:pPr>
            <a:endParaRPr lang="en-US" altLang="x-none" sz="2000" dirty="0"/>
          </a:p>
        </p:txBody>
      </p:sp>
      <p:sp>
        <p:nvSpPr>
          <p:cNvPr id="77830" name="Text Box 77829"/>
          <p:cNvSpPr txBox="1"/>
          <p:nvPr/>
        </p:nvSpPr>
        <p:spPr>
          <a:xfrm>
            <a:off x="306467" y="4191000"/>
            <a:ext cx="8532733" cy="2308324"/>
          </a:xfrm>
          <a:prstGeom prst="rect">
            <a:avLst/>
          </a:prstGeom>
          <a:noFill/>
          <a:ln w="9525">
            <a:noFill/>
          </a:ln>
        </p:spPr>
        <p:txBody>
          <a:bodyPr wrap="square" anchor="t">
            <a:spAutoFit/>
          </a:bodyPr>
          <a:lstStyle/>
          <a:p>
            <a:pPr>
              <a:spcBef>
                <a:spcPct val="50000"/>
              </a:spcBef>
            </a:pPr>
            <a:r>
              <a:rPr lang="en-US" altLang="x-none" sz="1800" dirty="0">
                <a:latin typeface="Open Sans" panose="020B0606030504020204" pitchFamily="34" charset="0"/>
                <a:ea typeface="Open Sans" panose="020B0606030504020204" pitchFamily="34" charset="0"/>
                <a:cs typeface="Open Sans" panose="020B0606030504020204" pitchFamily="34" charset="0"/>
              </a:rPr>
              <a:t>The idea was inspired from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bats</a:t>
            </a:r>
            <a:r>
              <a:rPr lang="en-US" altLang="x-none" sz="1800" dirty="0">
                <a:latin typeface="Open Sans" panose="020B0606030504020204" pitchFamily="34" charset="0"/>
                <a:ea typeface="Open Sans" panose="020B0606030504020204" pitchFamily="34" charset="0"/>
                <a:cs typeface="Open Sans" panose="020B0606030504020204" pitchFamily="34" charset="0"/>
              </a:rPr>
              <a:t>, who also use sound waves of high frequency to </a:t>
            </a:r>
            <a:r>
              <a:rPr lang="en-US" altLang="x-none" sz="1800" dirty="0" err="1">
                <a:latin typeface="Open Sans" panose="020B0606030504020204" pitchFamily="34" charset="0"/>
                <a:ea typeface="Open Sans" panose="020B0606030504020204" pitchFamily="34" charset="0"/>
                <a:cs typeface="Open Sans" panose="020B0606030504020204" pitchFamily="34" charset="0"/>
              </a:rPr>
              <a:t>move.According</a:t>
            </a:r>
            <a:r>
              <a:rPr lang="en-US" altLang="x-none" sz="1800" dirty="0">
                <a:latin typeface="Open Sans" panose="020B0606030504020204" pitchFamily="34" charset="0"/>
                <a:ea typeface="Open Sans" panose="020B0606030504020204" pitchFamily="34" charset="0"/>
                <a:cs typeface="Open Sans" panose="020B0606030504020204" pitchFamily="34" charset="0"/>
              </a:rPr>
              <a:t> to an estimate, there are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285 million </a:t>
            </a:r>
            <a:r>
              <a:rPr lang="en-US" altLang="x-none" sz="1800" dirty="0">
                <a:latin typeface="Open Sans" panose="020B0606030504020204" pitchFamily="34" charset="0"/>
                <a:ea typeface="Open Sans" panose="020B0606030504020204" pitchFamily="34" charset="0"/>
                <a:cs typeface="Open Sans" panose="020B0606030504020204" pitchFamily="34" charset="0"/>
              </a:rPr>
              <a:t>visually impaired people in the world. The loss of one the most important human senses causes them a lot of hardships in daily life. The affected ones have been using the traditional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white cane </a:t>
            </a:r>
            <a:r>
              <a:rPr lang="en-US" altLang="x-none" sz="1800" dirty="0">
                <a:latin typeface="Open Sans" panose="020B0606030504020204" pitchFamily="34" charset="0"/>
                <a:ea typeface="Open Sans" panose="020B0606030504020204" pitchFamily="34" charset="0"/>
                <a:cs typeface="Open Sans" panose="020B0606030504020204" pitchFamily="34" charset="0"/>
              </a:rPr>
              <a:t>since many years which although being effective, still has a lot of </a:t>
            </a:r>
            <a:r>
              <a:rPr lang="en-US" altLang="x-none" sz="1800" b="1" dirty="0" err="1">
                <a:latin typeface="Open Sans" panose="020B0606030504020204" pitchFamily="34" charset="0"/>
                <a:ea typeface="Open Sans" panose="020B0606030504020204" pitchFamily="34" charset="0"/>
                <a:cs typeface="Open Sans" panose="020B0606030504020204" pitchFamily="34" charset="0"/>
              </a:rPr>
              <a:t>disadvantages</a:t>
            </a:r>
            <a:r>
              <a:rPr lang="en-US" altLang="x-none" sz="1800" dirty="0" err="1">
                <a:latin typeface="Open Sans" panose="020B0606030504020204" pitchFamily="34" charset="0"/>
                <a:ea typeface="Open Sans" panose="020B0606030504020204" pitchFamily="34" charset="0"/>
                <a:cs typeface="Open Sans" panose="020B0606030504020204" pitchFamily="34" charset="0"/>
              </a:rPr>
              <a:t>.So</a:t>
            </a:r>
            <a:r>
              <a:rPr lang="en-US" altLang="x-none" sz="1800" dirty="0">
                <a:latin typeface="Open Sans" panose="020B0606030504020204" pitchFamily="34" charset="0"/>
                <a:ea typeface="Open Sans" panose="020B0606030504020204" pitchFamily="34" charset="0"/>
                <a:cs typeface="Open Sans" panose="020B0606030504020204" pitchFamily="34" charset="0"/>
              </a:rPr>
              <a:t> the aim of this project is to develop a cheap, yet more efficient way to help the visually impaired navigate with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more speed </a:t>
            </a:r>
            <a:r>
              <a:rPr lang="en-US" altLang="x-none" sz="1800" dirty="0">
                <a:latin typeface="Open Sans" panose="020B0606030504020204" pitchFamily="34" charset="0"/>
                <a:ea typeface="Open Sans" panose="020B0606030504020204" pitchFamily="34" charset="0"/>
                <a:cs typeface="Open Sans" panose="020B0606030504020204" pitchFamily="34" charset="0"/>
              </a:rPr>
              <a:t>and </a:t>
            </a:r>
            <a:r>
              <a:rPr lang="en-US" altLang="x-none" sz="1800" b="1" dirty="0">
                <a:latin typeface="Open Sans" panose="020B0606030504020204" pitchFamily="34" charset="0"/>
                <a:ea typeface="Open Sans" panose="020B0606030504020204" pitchFamily="34" charset="0"/>
                <a:cs typeface="Open Sans" panose="020B0606030504020204" pitchFamily="34" charset="0"/>
              </a:rPr>
              <a:t>confidence.</a:t>
            </a:r>
          </a:p>
        </p:txBody>
      </p:sp>
      <p:sp>
        <p:nvSpPr>
          <p:cNvPr id="19462"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2</a:t>
            </a:fld>
            <a:endParaRPr lang="en-GB" altLang="en-US" sz="1400" dirty="0">
              <a:latin typeface="Tahoma" panose="020B0604030504040204" pitchFamily="34" charset="0"/>
            </a:endParaRPr>
          </a:p>
        </p:txBody>
      </p:sp>
      <p:pic>
        <p:nvPicPr>
          <p:cNvPr id="1026" name="Picture 2" descr="Picture of The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839" y="1204774"/>
            <a:ext cx="3853514" cy="25625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48F3B0-10AC-4214-8124-E6E4AA6D92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6169184"/>
            <a:ext cx="1518676" cy="498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wipe(left)">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9"/>
                                        </p:tgtEl>
                                        <p:attrNameLst>
                                          <p:attrName>style.visibility</p:attrName>
                                        </p:attrNameLst>
                                      </p:cBhvr>
                                      <p:to>
                                        <p:strVal val="visible"/>
                                      </p:to>
                                    </p:set>
                                    <p:animEffect transition="in" filter="wipe(left)">
                                      <p:cBhvr>
                                        <p:cTn id="12" dur="500"/>
                                        <p:tgtEl>
                                          <p:spTgt spid="778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30"/>
                                        </p:tgtEl>
                                        <p:attrNameLst>
                                          <p:attrName>style.visibility</p:attrName>
                                        </p:attrNameLst>
                                      </p:cBhvr>
                                      <p:to>
                                        <p:strVal val="visible"/>
                                      </p:to>
                                    </p:set>
                                    <p:animEffect transition="in" filter="wipe(left)">
                                      <p:cBhvr>
                                        <p:cTn id="17"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ldLvl="0" animBg="1"/>
      <p:bldP spid="77829" grpId="0"/>
      <p:bldP spid="778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3</a:t>
            </a:fld>
            <a:endParaRPr lang="en-GB" altLang="en-US" sz="1400" dirty="0">
              <a:latin typeface="Tahoma" panose="020B0604030504040204" pitchFamily="34" charset="0"/>
            </a:endParaRPr>
          </a:p>
        </p:txBody>
      </p:sp>
      <p:sp>
        <p:nvSpPr>
          <p:cNvPr id="2" name="Text Box 1"/>
          <p:cNvSpPr txBox="1"/>
          <p:nvPr/>
        </p:nvSpPr>
        <p:spPr>
          <a:xfrm>
            <a:off x="594995" y="28219"/>
            <a:ext cx="6643241"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000" b="1" dirty="0">
                <a:latin typeface="Colonna MT" panose="04020805060202030203" pitchFamily="82" charset="0"/>
              </a:rPr>
              <a:t>Problems Faced </a:t>
            </a:r>
            <a:r>
              <a:rPr lang="en-IN" altLang="en-US" sz="4000" b="1" dirty="0">
                <a:latin typeface="Colonna MT" panose="04020805060202030203" pitchFamily="82" charset="0"/>
              </a:rPr>
              <a:t>in Daily Life</a:t>
            </a:r>
          </a:p>
        </p:txBody>
      </p:sp>
      <p:sp>
        <p:nvSpPr>
          <p:cNvPr id="4" name="Text Box 3"/>
          <p:cNvSpPr txBox="1"/>
          <p:nvPr/>
        </p:nvSpPr>
        <p:spPr>
          <a:xfrm>
            <a:off x="594995" y="1216660"/>
            <a:ext cx="8009255" cy="5632311"/>
          </a:xfrm>
          <a:prstGeom prst="rect">
            <a:avLst/>
          </a:prstGeom>
          <a:noFill/>
        </p:spPr>
        <p:txBody>
          <a:bodyPr wrap="square" rtlCol="0">
            <a:spAutoFit/>
          </a:bodyPr>
          <a:lstStyle/>
          <a:p>
            <a:r>
              <a:rPr lang="en-IN" altLang="en-US" sz="1600" dirty="0">
                <a:latin typeface="Open Sans" panose="020B0606030504020204" pitchFamily="34" charset="0"/>
                <a:ea typeface="Open Sans" panose="020B0606030504020204" pitchFamily="34" charset="0"/>
                <a:cs typeface="Open Sans" panose="020B0606030504020204" pitchFamily="34" charset="0"/>
              </a:rPr>
              <a:t>        </a:t>
            </a:r>
            <a:r>
              <a:rPr lang="en-IN" altLang="en-US" dirty="0">
                <a:latin typeface="Open Sans" panose="020B0606030504020204" pitchFamily="34" charset="0"/>
                <a:ea typeface="Open Sans" panose="020B0606030504020204" pitchFamily="34" charset="0"/>
                <a:cs typeface="Open Sans" panose="020B0606030504020204" pitchFamily="34" charset="0"/>
              </a:rPr>
              <a:t>W</a:t>
            </a:r>
            <a:r>
              <a:rPr lang="en-IN" altLang="en-US" sz="1600" dirty="0">
                <a:latin typeface="Open Sans" panose="020B0606030504020204" pitchFamily="34" charset="0"/>
                <a:ea typeface="Open Sans" panose="020B0606030504020204" pitchFamily="34" charset="0"/>
                <a:cs typeface="Open Sans" panose="020B0606030504020204" pitchFamily="34" charset="0"/>
              </a:rPr>
              <a:t>hite cane</a:t>
            </a:r>
            <a:r>
              <a:rPr lang="en-US" sz="1600" dirty="0">
                <a:latin typeface="Open Sans" panose="020B0606030504020204" pitchFamily="34" charset="0"/>
                <a:ea typeface="Open Sans" panose="020B0606030504020204" pitchFamily="34" charset="0"/>
                <a:cs typeface="Open Sans" panose="020B0606030504020204" pitchFamily="34" charset="0"/>
              </a:rPr>
              <a:t> basically a stick made of </a:t>
            </a:r>
            <a:r>
              <a:rPr lang="en-US" sz="1600" b="1" dirty="0">
                <a:latin typeface="Open Sans" panose="020B0606030504020204" pitchFamily="34" charset="0"/>
                <a:ea typeface="Open Sans" panose="020B0606030504020204" pitchFamily="34" charset="0"/>
                <a:cs typeface="Open Sans" panose="020B0606030504020204" pitchFamily="34" charset="0"/>
              </a:rPr>
              <a:t>certain material </a:t>
            </a:r>
            <a:r>
              <a:rPr lang="en-US" sz="1600" dirty="0">
                <a:latin typeface="Open Sans" panose="020B0606030504020204" pitchFamily="34" charset="0"/>
                <a:ea typeface="Open Sans" panose="020B0606030504020204" pitchFamily="34" charset="0"/>
                <a:cs typeface="Open Sans" panose="020B0606030504020204" pitchFamily="34" charset="0"/>
              </a:rPr>
              <a:t>used by people who are visually impaired as a mobility tool. The trick is to touch the stick at various objects around you and sense them to detect your path. It was first introduced about </a:t>
            </a:r>
            <a:r>
              <a:rPr lang="en-US" sz="1600" b="1" i="1" dirty="0">
                <a:latin typeface="Open Sans" panose="020B0606030504020204" pitchFamily="34" charset="0"/>
                <a:ea typeface="Open Sans" panose="020B0606030504020204" pitchFamily="34" charset="0"/>
                <a:cs typeface="Open Sans" panose="020B0606030504020204" pitchFamily="34" charset="0"/>
              </a:rPr>
              <a:t>100 years ago</a:t>
            </a:r>
            <a:r>
              <a:rPr lang="en-US" sz="1600" dirty="0">
                <a:latin typeface="Open Sans" panose="020B0606030504020204" pitchFamily="34" charset="0"/>
                <a:ea typeface="Open Sans" panose="020B0606030504020204" pitchFamily="34" charset="0"/>
                <a:cs typeface="Open Sans" panose="020B0606030504020204" pitchFamily="34" charset="0"/>
              </a:rPr>
              <a:t> and since then, it has been the most common way for navigation by the visually impaired. So they are sub-divided into </a:t>
            </a:r>
            <a:r>
              <a:rPr lang="en-US" sz="1600" b="1" dirty="0">
                <a:latin typeface="Open Sans" panose="020B0606030504020204" pitchFamily="34" charset="0"/>
                <a:ea typeface="Open Sans" panose="020B0606030504020204" pitchFamily="34" charset="0"/>
                <a:cs typeface="Open Sans" panose="020B0606030504020204" pitchFamily="34" charset="0"/>
              </a:rPr>
              <a:t>3 basic types</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charset="0"/>
              <a:buChar char="ü"/>
            </a:pPr>
            <a:r>
              <a:rPr lang="en-US" sz="1600" b="1" dirty="0">
                <a:latin typeface="Open Sans" panose="020B0606030504020204" pitchFamily="34" charset="0"/>
                <a:ea typeface="Open Sans" panose="020B0606030504020204" pitchFamily="34" charset="0"/>
                <a:cs typeface="Open Sans" panose="020B0606030504020204" pitchFamily="34" charset="0"/>
              </a:rPr>
              <a:t>Straight Cane</a:t>
            </a:r>
          </a:p>
          <a:p>
            <a:pPr marL="285750" indent="-285750">
              <a:buFont typeface="Wingdings" panose="05000000000000000000" charset="0"/>
              <a:buChar char="ü"/>
            </a:pPr>
            <a:r>
              <a:rPr lang="en-US" sz="1600" b="1" dirty="0">
                <a:latin typeface="Open Sans" panose="020B0606030504020204" pitchFamily="34" charset="0"/>
                <a:ea typeface="Open Sans" panose="020B0606030504020204" pitchFamily="34" charset="0"/>
                <a:cs typeface="Open Sans" panose="020B0606030504020204" pitchFamily="34" charset="0"/>
              </a:rPr>
              <a:t>Folding Cane</a:t>
            </a:r>
          </a:p>
          <a:p>
            <a:pPr marL="285750" indent="-285750">
              <a:buFont typeface="Wingdings" panose="05000000000000000000" charset="0"/>
              <a:buChar char="ü"/>
            </a:pPr>
            <a:r>
              <a:rPr lang="en-US" sz="1600" b="1" dirty="0">
                <a:latin typeface="Open Sans" panose="020B0606030504020204" pitchFamily="34" charset="0"/>
                <a:ea typeface="Open Sans" panose="020B0606030504020204" pitchFamily="34" charset="0"/>
                <a:cs typeface="Open Sans" panose="020B0606030504020204" pitchFamily="34" charset="0"/>
              </a:rPr>
              <a:t>Telescopic Cane</a:t>
            </a:r>
          </a:p>
          <a:p>
            <a:pPr>
              <a:buFont typeface="Wingdings" panose="05000000000000000000" charset="0"/>
            </a:pPr>
            <a:r>
              <a:rPr lang="en-US" sz="1600" dirty="0">
                <a:latin typeface="Open Sans" panose="020B0606030504020204" pitchFamily="34" charset="0"/>
                <a:ea typeface="Open Sans" panose="020B0606030504020204" pitchFamily="34" charset="0"/>
                <a:cs typeface="Open Sans" panose="020B0606030504020204" pitchFamily="34" charset="0"/>
              </a:rPr>
              <a:t>       As described by Cristina Hartman on a question asked on </a:t>
            </a:r>
            <a:r>
              <a:rPr lang="en-US" sz="1600" b="1" dirty="0">
                <a:latin typeface="Open Sans" panose="020B0606030504020204" pitchFamily="34" charset="0"/>
                <a:ea typeface="Open Sans" panose="020B0606030504020204" pitchFamily="34" charset="0"/>
                <a:cs typeface="Open Sans" panose="020B0606030504020204" pitchFamily="34" charset="0"/>
              </a:rPr>
              <a:t>Quora.com: </a:t>
            </a:r>
            <a:r>
              <a:rPr lang="en-US" sz="1600" dirty="0">
                <a:latin typeface="Open Sans" panose="020B0606030504020204" pitchFamily="34" charset="0"/>
                <a:ea typeface="Open Sans" panose="020B0606030504020204" pitchFamily="34" charset="0"/>
                <a:cs typeface="Open Sans" panose="020B0606030504020204" pitchFamily="34" charset="0"/>
              </a:rPr>
              <a:t>What is it like to be blind?</a:t>
            </a:r>
          </a:p>
          <a:p>
            <a:pPr>
              <a:buFont typeface="Wingdings" panose="05000000000000000000" charset="0"/>
            </a:pPr>
            <a:r>
              <a:rPr lang="en-US" sz="1600" dirty="0">
                <a:latin typeface="Open Sans" panose="020B0606030504020204" pitchFamily="34" charset="0"/>
                <a:ea typeface="Open Sans" panose="020B0606030504020204" pitchFamily="34" charset="0"/>
                <a:cs typeface="Open Sans" panose="020B0606030504020204" pitchFamily="34" charset="0"/>
              </a:rPr>
              <a:t>"As simple as the white cane may be, it still requires training. There are different holds, arcs and contacts. You hold and move it different ways depending on how many people are around you, familiarity of the area; among other factors. The white cane gives you a lot of information, but there are a few things that get me: </a:t>
            </a:r>
            <a:r>
              <a:rPr lang="en-US" sz="1600" b="1" dirty="0">
                <a:latin typeface="Open Sans" panose="020B0606030504020204" pitchFamily="34" charset="0"/>
                <a:ea typeface="Open Sans" panose="020B0606030504020204" pitchFamily="34" charset="0"/>
                <a:cs typeface="Open Sans" panose="020B0606030504020204" pitchFamily="34" charset="0"/>
              </a:rPr>
              <a:t>Chairs </a:t>
            </a:r>
            <a:r>
              <a:rPr lang="en-US" sz="1600" dirty="0">
                <a:latin typeface="Open Sans" panose="020B0606030504020204" pitchFamily="34" charset="0"/>
                <a:ea typeface="Open Sans" panose="020B0606030504020204" pitchFamily="34" charset="0"/>
                <a:cs typeface="Open Sans" panose="020B0606030504020204" pitchFamily="34" charset="0"/>
              </a:rPr>
              <a:t>and </a:t>
            </a:r>
            <a:r>
              <a:rPr lang="en-US" sz="1600" b="1" dirty="0">
                <a:latin typeface="Open Sans" panose="020B0606030504020204" pitchFamily="34" charset="0"/>
                <a:ea typeface="Open Sans" panose="020B0606030504020204" pitchFamily="34" charset="0"/>
                <a:cs typeface="Open Sans" panose="020B0606030504020204" pitchFamily="34" charset="0"/>
              </a:rPr>
              <a:t>Tables </a:t>
            </a:r>
            <a:r>
              <a:rPr lang="en-US" sz="1600" dirty="0">
                <a:latin typeface="Open Sans" panose="020B0606030504020204" pitchFamily="34" charset="0"/>
                <a:ea typeface="Open Sans" panose="020B0606030504020204" pitchFamily="34" charset="0"/>
                <a:cs typeface="Open Sans" panose="020B0606030504020204" pitchFamily="34" charset="0"/>
              </a:rPr>
              <a:t>(my cane simply </a:t>
            </a:r>
            <a:r>
              <a:rPr lang="en-US" sz="1600" b="1" dirty="0">
                <a:latin typeface="Open Sans" panose="020B0606030504020204" pitchFamily="34" charset="0"/>
                <a:ea typeface="Open Sans" panose="020B0606030504020204" pitchFamily="34" charset="0"/>
                <a:cs typeface="Open Sans" panose="020B0606030504020204" pitchFamily="34" charset="0"/>
              </a:rPr>
              <a:t>slips underneath</a:t>
            </a:r>
            <a:r>
              <a:rPr lang="en-US" sz="1600" dirty="0">
                <a:latin typeface="Open Sans" panose="020B0606030504020204" pitchFamily="34" charset="0"/>
                <a:ea typeface="Open Sans" panose="020B0606030504020204" pitchFamily="34" charset="0"/>
                <a:cs typeface="Open Sans" panose="020B0606030504020204" pitchFamily="34" charset="0"/>
              </a:rPr>
              <a:t>), overhanging brush (again, my cane isn't high enough), and cracks (sometimes my cane will bounce back, which is annoying)."</a:t>
            </a:r>
          </a:p>
          <a:p>
            <a:pPr>
              <a:buFont typeface="Wingdings" panose="05000000000000000000" charset="0"/>
            </a:pPr>
            <a:r>
              <a:rPr lang="en-IN" altLang="en-US" sz="1600" dirty="0">
                <a:latin typeface="Open Sans" panose="020B0606030504020204" pitchFamily="34" charset="0"/>
                <a:ea typeface="Open Sans" panose="020B0606030504020204" pitchFamily="34" charset="0"/>
                <a:cs typeface="Open Sans" panose="020B0606030504020204" pitchFamily="34" charset="0"/>
              </a:rPr>
              <a:t>c</a:t>
            </a:r>
            <a:r>
              <a:rPr lang="en-US" sz="1600" dirty="0" err="1">
                <a:latin typeface="Open Sans" panose="020B0606030504020204" pitchFamily="34" charset="0"/>
                <a:ea typeface="Open Sans" panose="020B0606030504020204" pitchFamily="34" charset="0"/>
                <a:cs typeface="Open Sans" panose="020B0606030504020204" pitchFamily="34" charset="0"/>
              </a:rPr>
              <a:t>ommon</a:t>
            </a:r>
            <a:r>
              <a:rPr lang="en-US" sz="1600" dirty="0">
                <a:latin typeface="Open Sans" panose="020B0606030504020204" pitchFamily="34" charset="0"/>
                <a:ea typeface="Open Sans" panose="020B0606030504020204" pitchFamily="34" charset="0"/>
                <a:cs typeface="Open Sans" panose="020B0606030504020204" pitchFamily="34" charset="0"/>
              </a:rPr>
              <a:t> Disadvantages of White Cane:</a:t>
            </a:r>
          </a:p>
          <a:p>
            <a:pPr marL="285750" indent="-285750">
              <a:buFont typeface="Wingdings" panose="05000000000000000000" charset="0"/>
              <a:buChar char="ü"/>
            </a:pPr>
            <a:r>
              <a:rPr lang="en-US" sz="1600" dirty="0">
                <a:latin typeface="Open Sans" panose="020B0606030504020204" pitchFamily="34" charset="0"/>
                <a:ea typeface="Open Sans" panose="020B0606030504020204" pitchFamily="34" charset="0"/>
                <a:cs typeface="Open Sans" panose="020B0606030504020204" pitchFamily="34" charset="0"/>
              </a:rPr>
              <a:t>    May </a:t>
            </a:r>
            <a:r>
              <a:rPr lang="en-US" sz="1600" b="1" dirty="0">
                <a:latin typeface="Open Sans" panose="020B0606030504020204" pitchFamily="34" charset="0"/>
                <a:ea typeface="Open Sans" panose="020B0606030504020204" pitchFamily="34" charset="0"/>
                <a:cs typeface="Open Sans" panose="020B0606030504020204" pitchFamily="34" charset="0"/>
              </a:rPr>
              <a:t>easily crack/break.</a:t>
            </a:r>
          </a:p>
          <a:p>
            <a:pPr marL="285750" indent="-285750">
              <a:buFont typeface="Wingdings" panose="05000000000000000000" charset="0"/>
              <a:buChar char="ü"/>
            </a:pPr>
            <a:r>
              <a:rPr lang="en-US" sz="1600" dirty="0">
                <a:latin typeface="Open Sans" panose="020B0606030504020204" pitchFamily="34" charset="0"/>
                <a:ea typeface="Open Sans" panose="020B0606030504020204" pitchFamily="34" charset="0"/>
                <a:cs typeface="Open Sans" panose="020B0606030504020204" pitchFamily="34" charset="0"/>
              </a:rPr>
              <a:t>    Cannot be </a:t>
            </a:r>
            <a:r>
              <a:rPr lang="en-US" sz="1600" b="1" dirty="0">
                <a:latin typeface="Open Sans" panose="020B0606030504020204" pitchFamily="34" charset="0"/>
                <a:ea typeface="Open Sans" panose="020B0606030504020204" pitchFamily="34" charset="0"/>
                <a:cs typeface="Open Sans" panose="020B0606030504020204" pitchFamily="34" charset="0"/>
              </a:rPr>
              <a:t>carried easily</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charset="0"/>
              <a:buChar char="ü"/>
            </a:pPr>
            <a:r>
              <a:rPr lang="en-US" sz="1600" dirty="0">
                <a:latin typeface="Open Sans" panose="020B0606030504020204" pitchFamily="34" charset="0"/>
                <a:ea typeface="Open Sans" panose="020B0606030504020204" pitchFamily="34" charset="0"/>
                <a:cs typeface="Open Sans" panose="020B0606030504020204" pitchFamily="34" charset="0"/>
              </a:rPr>
              <a:t>    The stick may </a:t>
            </a:r>
            <a:r>
              <a:rPr lang="en-US" sz="1600" b="1" dirty="0">
                <a:latin typeface="Open Sans" panose="020B0606030504020204" pitchFamily="34" charset="0"/>
                <a:ea typeface="Open Sans" panose="020B0606030504020204" pitchFamily="34" charset="0"/>
                <a:cs typeface="Open Sans" panose="020B0606030504020204" pitchFamily="34" charset="0"/>
              </a:rPr>
              <a:t>get stuck </a:t>
            </a:r>
            <a:r>
              <a:rPr lang="en-US" sz="1600" dirty="0">
                <a:latin typeface="Open Sans" panose="020B0606030504020204" pitchFamily="34" charset="0"/>
                <a:ea typeface="Open Sans" panose="020B0606030504020204" pitchFamily="34" charset="0"/>
                <a:cs typeface="Open Sans" panose="020B0606030504020204" pitchFamily="34" charset="0"/>
              </a:rPr>
              <a:t>at different objects.</a:t>
            </a:r>
          </a:p>
          <a:p>
            <a:pPr marL="285750" indent="-285750">
              <a:buFont typeface="Wingdings" panose="05000000000000000000" charset="0"/>
              <a:buChar char="ü"/>
            </a:pPr>
            <a:endParaRPr lang="en-US" sz="1600" dirty="0"/>
          </a:p>
        </p:txBody>
      </p:sp>
      <p:pic>
        <p:nvPicPr>
          <p:cNvPr id="5" name="Picture 4">
            <a:extLst>
              <a:ext uri="{FF2B5EF4-FFF2-40B4-BE49-F238E27FC236}">
                <a16:creationId xmlns:a16="http://schemas.microsoft.com/office/drawing/2014/main" id="{26DEFA26-9CD6-4AC5-8C81-3ABF80A78F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6169184"/>
            <a:ext cx="1518676" cy="498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500"/>
                                        <p:tgtEl>
                                          <p:spTgt spid="4">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up)">
                                      <p:cBhvr>
                                        <p:cTn id="15" dur="500"/>
                                        <p:tgtEl>
                                          <p:spTgt spid="4">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up)">
                                      <p:cBhvr>
                                        <p:cTn id="18" dur="500"/>
                                        <p:tgtEl>
                                          <p:spTgt spid="4">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wipe(up)">
                                      <p:cBhvr>
                                        <p:cTn id="21" dur="500"/>
                                        <p:tgtEl>
                                          <p:spTgt spid="4">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up)">
                                      <p:cBhvr>
                                        <p:cTn id="24" dur="500"/>
                                        <p:tgtEl>
                                          <p:spTgt spid="4">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up)">
                                      <p:cBhvr>
                                        <p:cTn id="27" dur="500"/>
                                        <p:tgtEl>
                                          <p:spTgt spid="4">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wipe(up)">
                                      <p:cBhvr>
                                        <p:cTn id="30" dur="500"/>
                                        <p:tgtEl>
                                          <p:spTgt spid="4">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wipe(up)">
                                      <p:cBhvr>
                                        <p:cTn id="33" dur="500"/>
                                        <p:tgtEl>
                                          <p:spTgt spid="4">
                                            <p:txEl>
                                              <p:pRg st="7" end="7"/>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wipe(up)">
                                      <p:cBhvr>
                                        <p:cTn id="36" dur="500"/>
                                        <p:tgtEl>
                                          <p:spTgt spid="4">
                                            <p:txEl>
                                              <p:pRg st="8" end="8"/>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wipe(up)">
                                      <p:cBhvr>
                                        <p:cTn id="3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endParaRPr lang="en-US" dirty="0"/>
          </a:p>
        </p:txBody>
      </p:sp>
      <p:sp>
        <p:nvSpPr>
          <p:cNvPr id="20488" name="Slide Number Placeholder 1"/>
          <p:cNvSpPr>
            <a:spLocks noGrp="1"/>
          </p:cNvSpPr>
          <p:nvPr>
            <p:ph type="sldNum" sz="quarter" idx="12"/>
          </p:nvPr>
        </p:nvSpPr>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4</a:t>
            </a:fld>
            <a:endParaRPr lang="en-GB" altLang="en-US" sz="1400" dirty="0">
              <a:latin typeface="Tahoma" panose="020B0604030504040204" pitchFamily="34" charset="0"/>
            </a:endParaRPr>
          </a:p>
        </p:txBody>
      </p:sp>
      <p:sp>
        <p:nvSpPr>
          <p:cNvPr id="2" name="Text Box 1"/>
          <p:cNvSpPr txBox="1"/>
          <p:nvPr/>
        </p:nvSpPr>
        <p:spPr>
          <a:xfrm>
            <a:off x="739403" y="21104"/>
            <a:ext cx="7665193" cy="815608"/>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r>
              <a:rPr lang="en-US" sz="2600" b="1" dirty="0">
                <a:latin typeface="Colonna MT" panose="04020805060202030203" pitchFamily="82" charset="0"/>
              </a:rPr>
              <a:t>The Concept of SONAR , Use of Ultrasonic Sensors</a:t>
            </a:r>
          </a:p>
          <a:p>
            <a:endParaRPr lang="en-IN" altLang="en-US" sz="2100" dirty="0"/>
          </a:p>
        </p:txBody>
      </p:sp>
      <p:sp>
        <p:nvSpPr>
          <p:cNvPr id="3" name="Text Box 2"/>
          <p:cNvSpPr txBox="1"/>
          <p:nvPr/>
        </p:nvSpPr>
        <p:spPr>
          <a:xfrm>
            <a:off x="380555" y="4536753"/>
            <a:ext cx="5806710" cy="79209"/>
          </a:xfrm>
          <a:prstGeom prst="rect">
            <a:avLst/>
          </a:prstGeom>
          <a:noFill/>
        </p:spPr>
        <p:txBody>
          <a:bodyPr wrap="square" rtlCol="0">
            <a:spAutoFit/>
          </a:bodyPr>
          <a:lstStyle/>
          <a:p>
            <a:endParaRPr lang="en-IN" altLang="en-US" sz="1800" b="1" u="sng" dirty="0">
              <a:solidFill>
                <a:srgbClr val="FF0000"/>
              </a:solidFill>
            </a:endParaRPr>
          </a:p>
        </p:txBody>
      </p:sp>
      <p:pic>
        <p:nvPicPr>
          <p:cNvPr id="2060" name="Picture 12" descr="Picture of The Concept of SONAR / Use of Ultrasonic 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827253"/>
            <a:ext cx="4320479" cy="287805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cture of The Concept of SONAR / Use of Ultrasonic Senso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6255" y="980728"/>
            <a:ext cx="3111186" cy="2334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51520" y="3429000"/>
            <a:ext cx="8352928" cy="3262432"/>
          </a:xfrm>
          <a:prstGeom prst="rect">
            <a:avLst/>
          </a:prstGeom>
        </p:spPr>
        <p:txBody>
          <a:bodyPr wrap="square">
            <a:spAutoFit/>
          </a:bodyPr>
          <a:lstStyle/>
          <a:p>
            <a:r>
              <a:rPr lang="en-US" sz="1700" dirty="0">
                <a:latin typeface="Open Sans" panose="020B0606030504020204" pitchFamily="34" charset="0"/>
                <a:ea typeface="Open Sans" panose="020B0606030504020204" pitchFamily="34" charset="0"/>
                <a:cs typeface="Open Sans" panose="020B0606030504020204" pitchFamily="34" charset="0"/>
              </a:rPr>
              <a:t>Ping </a:t>
            </a:r>
            <a:r>
              <a:rPr lang="en-US" sz="1700" b="1" dirty="0">
                <a:latin typeface="Open Sans" panose="020B0606030504020204" pitchFamily="34" charset="0"/>
                <a:ea typeface="Open Sans" panose="020B0606030504020204" pitchFamily="34" charset="0"/>
                <a:cs typeface="Open Sans" panose="020B0606030504020204" pitchFamily="34" charset="0"/>
              </a:rPr>
              <a:t>ultrasonic sensors </a:t>
            </a:r>
            <a:r>
              <a:rPr lang="en-US" sz="1700" dirty="0">
                <a:latin typeface="Open Sans" panose="020B0606030504020204" pitchFamily="34" charset="0"/>
                <a:ea typeface="Open Sans" panose="020B0606030504020204" pitchFamily="34" charset="0"/>
                <a:cs typeface="Open Sans" panose="020B0606030504020204" pitchFamily="34" charset="0"/>
              </a:rPr>
              <a:t>are the most widely used </a:t>
            </a:r>
            <a:r>
              <a:rPr lang="en-US" sz="1700" b="1" dirty="0">
                <a:latin typeface="Open Sans" panose="020B0606030504020204" pitchFamily="34" charset="0"/>
                <a:ea typeface="Open Sans" panose="020B0606030504020204" pitchFamily="34" charset="0"/>
                <a:cs typeface="Open Sans" panose="020B0606030504020204" pitchFamily="34" charset="0"/>
              </a:rPr>
              <a:t>distance sensors </a:t>
            </a:r>
            <a:r>
              <a:rPr lang="en-US" sz="1700" dirty="0">
                <a:latin typeface="Open Sans" panose="020B0606030504020204" pitchFamily="34" charset="0"/>
                <a:ea typeface="Open Sans" panose="020B0606030504020204" pitchFamily="34" charset="0"/>
                <a:cs typeface="Open Sans" panose="020B0606030504020204" pitchFamily="34" charset="0"/>
              </a:rPr>
              <a:t>by hobbyists, being relatively cheap and accurate as compared to other sensor types. They work on the principle of SONAR. As seen in the picture, it has two drum shaped objects, one of them is the transmitter while the other one is the receiver. It has a maximum detecting range of </a:t>
            </a:r>
            <a:r>
              <a:rPr lang="en-US" sz="1700" b="1" dirty="0">
                <a:latin typeface="Open Sans" panose="020B0606030504020204" pitchFamily="34" charset="0"/>
                <a:ea typeface="Open Sans" panose="020B0606030504020204" pitchFamily="34" charset="0"/>
                <a:cs typeface="Open Sans" panose="020B0606030504020204" pitchFamily="34" charset="0"/>
              </a:rPr>
              <a:t>450-500cm</a:t>
            </a:r>
            <a:r>
              <a:rPr lang="en-US" sz="1700" dirty="0">
                <a:latin typeface="Open Sans" panose="020B0606030504020204" pitchFamily="34" charset="0"/>
                <a:ea typeface="Open Sans" panose="020B0606030504020204" pitchFamily="34" charset="0"/>
                <a:cs typeface="Open Sans" panose="020B0606030504020204" pitchFamily="34" charset="0"/>
              </a:rPr>
              <a:t>, thus will easily serve the purpose of this project.</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800" b="1" dirty="0">
              <a:solidFill>
                <a:srgbClr val="555555"/>
              </a:solidFill>
              <a:latin typeface="Nunito"/>
            </a:endParaRPr>
          </a:p>
          <a:p>
            <a:r>
              <a:rPr lang="en-US" sz="1800" b="1" dirty="0">
                <a:solidFill>
                  <a:schemeClr val="tx1"/>
                </a:solidFill>
                <a:latin typeface="Times New Roman" panose="02020603050405020304" pitchFamily="18" charset="0"/>
                <a:cs typeface="Times New Roman" panose="02020603050405020304" pitchFamily="18" charset="0"/>
              </a:rPr>
              <a:t>Why Ultrasonic Sensors?</a:t>
            </a:r>
            <a:endParaRPr lang="en-US" sz="1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Accurate calculations.</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Can be used inside/outside.</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Does not get affected with external sources such as sunlight.</a:t>
            </a:r>
          </a:p>
          <a:p>
            <a:pPr>
              <a:buFont typeface="Arial" panose="020B0604020202020204" pitchFamily="34" charset="0"/>
              <a:buChar char="•"/>
            </a:pPr>
            <a:r>
              <a:rPr lang="en-US" sz="1700" dirty="0">
                <a:solidFill>
                  <a:schemeClr val="tx1"/>
                </a:solidFill>
                <a:latin typeface="Times New Roman" panose="02020603050405020304" pitchFamily="18" charset="0"/>
                <a:cs typeface="Times New Roman" panose="02020603050405020304" pitchFamily="18" charset="0"/>
              </a:rPr>
              <a:t>Does not refract/does not pass through.</a:t>
            </a:r>
          </a:p>
        </p:txBody>
      </p:sp>
      <p:pic>
        <p:nvPicPr>
          <p:cNvPr id="9" name="Picture 8">
            <a:extLst>
              <a:ext uri="{FF2B5EF4-FFF2-40B4-BE49-F238E27FC236}">
                <a16:creationId xmlns:a16="http://schemas.microsoft.com/office/drawing/2014/main" id="{0A6EDB2C-3C96-4CAE-844C-CFCC689BAB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4" y="6169184"/>
            <a:ext cx="1518676" cy="498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60"/>
                                        </p:tgtEl>
                                        <p:attrNameLst>
                                          <p:attrName>style.visibility</p:attrName>
                                        </p:attrNameLst>
                                      </p:cBhvr>
                                      <p:to>
                                        <p:strVal val="visible"/>
                                      </p:to>
                                    </p:set>
                                    <p:animEffect transition="in" filter="randombar(horizontal)">
                                      <p:cBhvr>
                                        <p:cTn id="12" dur="500"/>
                                        <p:tgtEl>
                                          <p:spTgt spid="206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62"/>
                                        </p:tgtEl>
                                        <p:attrNameLst>
                                          <p:attrName>style.visibility</p:attrName>
                                        </p:attrNameLst>
                                      </p:cBhvr>
                                      <p:to>
                                        <p:strVal val="visible"/>
                                      </p:to>
                                    </p:set>
                                    <p:animEffect transition="in" filter="randombar(horizontal)">
                                      <p:cBhvr>
                                        <p:cTn id="17" dur="500"/>
                                        <p:tgtEl>
                                          <p:spTgt spid="20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9" name="Slide Number Placeholder 1"/>
          <p:cNvSpPr>
            <a:spLocks noGrp="1"/>
          </p:cNvSpPr>
          <p:nvPr>
            <p:ph type="sldNum" sz="quarter" idx="12"/>
          </p:nvPr>
        </p:nvSpPr>
        <p:spPr>
          <a:xfrm>
            <a:off x="6804248" y="6549611"/>
            <a:ext cx="2133600" cy="476250"/>
          </a:xfrm>
        </p:spPr>
        <p:txBody>
          <a:bodyPr wrap="square" lIns="91440" tIns="45720" rIns="91440" bIns="45720" anchor="t"/>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mn-ea"/>
                <a:cs typeface="+mn-cs"/>
              </a:defRPr>
            </a:lvl5pPr>
          </a:lstStyle>
          <a:p>
            <a:pPr lvl="0" indent="0" algn="r" eaLnBrk="1" hangingPunct="1"/>
            <a:fld id="{9A0DB2DC-4C9A-4742-B13C-FB6460FD3503}" type="slidenum">
              <a:rPr lang="en-GB" altLang="en-US" sz="1400" dirty="0">
                <a:latin typeface="Tahoma" panose="020B0604030504040204" pitchFamily="34" charset="0"/>
              </a:rPr>
              <a:t>5</a:t>
            </a:fld>
            <a:endParaRPr lang="en-GB" altLang="en-US" sz="1400" dirty="0">
              <a:latin typeface="Tahoma" panose="020B0604030504040204" pitchFamily="34" charset="0"/>
            </a:endParaRPr>
          </a:p>
        </p:txBody>
      </p:sp>
      <p:sp>
        <p:nvSpPr>
          <p:cNvPr id="2" name="Text Box 1"/>
          <p:cNvSpPr txBox="1"/>
          <p:nvPr/>
        </p:nvSpPr>
        <p:spPr>
          <a:xfrm>
            <a:off x="611560" y="214771"/>
            <a:ext cx="801370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dirty="0"/>
              <a:t>Aim of The Project</a:t>
            </a:r>
          </a:p>
        </p:txBody>
      </p:sp>
      <p:sp>
        <p:nvSpPr>
          <p:cNvPr id="3" name="Rectangle 2"/>
          <p:cNvSpPr/>
          <p:nvPr/>
        </p:nvSpPr>
        <p:spPr>
          <a:xfrm>
            <a:off x="457200" y="719281"/>
            <a:ext cx="8374067" cy="6247864"/>
          </a:xfrm>
          <a:prstGeom prst="rect">
            <a:avLst/>
          </a:prstGeom>
        </p:spPr>
        <p:txBody>
          <a:bodyPr wrap="square">
            <a:spAutoFit/>
          </a:bodyPr>
          <a:lstStyle/>
          <a:p>
            <a:endParaRPr lang="en-IN" altLang="en-US" sz="2000" dirty="0"/>
          </a:p>
          <a:p>
            <a:pPr marL="285750" indent="-285750">
              <a:buFont typeface="Wingdings" panose="05000000000000000000" charset="0"/>
              <a:buChar char="ü"/>
            </a:pPr>
            <a:r>
              <a:rPr lang="en-IN" altLang="en-US" sz="2000" dirty="0">
                <a:latin typeface="Open Sans" panose="020B0606030504020204" pitchFamily="34" charset="0"/>
                <a:ea typeface="Open Sans" panose="020B0606030504020204" pitchFamily="34" charset="0"/>
                <a:cs typeface="Open Sans" panose="020B0606030504020204" pitchFamily="34" charset="0"/>
              </a:rPr>
              <a:t>    To add a </a:t>
            </a:r>
            <a:r>
              <a:rPr lang="en-IN" altLang="en-US" sz="2000" b="1" dirty="0">
                <a:latin typeface="Open Sans" panose="020B0606030504020204" pitchFamily="34" charset="0"/>
                <a:ea typeface="Open Sans" panose="020B0606030504020204" pitchFamily="34" charset="0"/>
                <a:cs typeface="Open Sans" panose="020B0606030504020204" pitchFamily="34" charset="0"/>
              </a:rPr>
              <a:t>third method </a:t>
            </a:r>
            <a:r>
              <a:rPr lang="en-IN" altLang="en-US" sz="2000" dirty="0">
                <a:latin typeface="Open Sans" panose="020B0606030504020204" pitchFamily="34" charset="0"/>
                <a:ea typeface="Open Sans" panose="020B0606030504020204" pitchFamily="34" charset="0"/>
                <a:cs typeface="Open Sans" panose="020B0606030504020204" pitchFamily="34" charset="0"/>
              </a:rPr>
              <a:t>to the existing lot of two most common navigation techniques by the visually impaired (A simple stick- “The white cane” and A pet dog).</a:t>
            </a:r>
          </a:p>
          <a:p>
            <a:pPr marL="285750" indent="-285750">
              <a:buFont typeface="Wingdings" panose="05000000000000000000" charset="0"/>
              <a:buChar char="ü"/>
            </a:pPr>
            <a:endParaRPr lang="en-IN" alt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n-IN" altLang="en-US" sz="2000" dirty="0">
                <a:latin typeface="Open Sans" panose="020B0606030504020204" pitchFamily="34" charset="0"/>
                <a:ea typeface="Open Sans" panose="020B0606030504020204" pitchFamily="34" charset="0"/>
                <a:cs typeface="Open Sans" panose="020B0606030504020204" pitchFamily="34" charset="0"/>
              </a:rPr>
              <a:t>    To make a device </a:t>
            </a:r>
            <a:r>
              <a:rPr lang="en-IN" altLang="en-US" sz="2000" b="1" dirty="0">
                <a:latin typeface="Open Sans" panose="020B0606030504020204" pitchFamily="34" charset="0"/>
                <a:ea typeface="Open Sans" panose="020B0606030504020204" pitchFamily="34" charset="0"/>
                <a:cs typeface="Open Sans" panose="020B0606030504020204" pitchFamily="34" charset="0"/>
              </a:rPr>
              <a:t>as small as a handy torch</a:t>
            </a:r>
            <a:r>
              <a:rPr lang="en-IN" altLang="en-US" sz="2000" dirty="0">
                <a:latin typeface="Open Sans" panose="020B0606030504020204" pitchFamily="34" charset="0"/>
                <a:ea typeface="Open Sans" panose="020B0606030504020204" pitchFamily="34" charset="0"/>
                <a:cs typeface="Open Sans" panose="020B0606030504020204" pitchFamily="34" charset="0"/>
              </a:rPr>
              <a:t>, functional and powered by simple </a:t>
            </a:r>
            <a:r>
              <a:rPr lang="en-IN" altLang="en-US" sz="2000" b="1" dirty="0">
                <a:latin typeface="Open Sans" panose="020B0606030504020204" pitchFamily="34" charset="0"/>
                <a:ea typeface="Open Sans" panose="020B0606030504020204" pitchFamily="34" charset="0"/>
                <a:cs typeface="Open Sans" panose="020B0606030504020204" pitchFamily="34" charset="0"/>
              </a:rPr>
              <a:t>electronics</a:t>
            </a:r>
            <a:r>
              <a:rPr lang="en-IN" altLang="en-US" sz="2000" dirty="0">
                <a:latin typeface="Open Sans" panose="020B0606030504020204" pitchFamily="34" charset="0"/>
                <a:ea typeface="Open Sans" panose="020B0606030504020204" pitchFamily="34" charset="0"/>
                <a:cs typeface="Open Sans" panose="020B0606030504020204" pitchFamily="34" charset="0"/>
              </a:rPr>
              <a:t> which will solve the above purpose.</a:t>
            </a:r>
          </a:p>
          <a:p>
            <a:pPr marL="285750" indent="-285750">
              <a:buFont typeface="Wingdings" panose="05000000000000000000" charset="0"/>
              <a:buChar char="ü"/>
            </a:pPr>
            <a:endParaRPr lang="en-IN" alt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n-IN" altLang="en-US" sz="2000" dirty="0">
                <a:latin typeface="Open Sans" panose="020B0606030504020204" pitchFamily="34" charset="0"/>
                <a:ea typeface="Open Sans" panose="020B0606030504020204" pitchFamily="34" charset="0"/>
                <a:cs typeface="Open Sans" panose="020B0606030504020204" pitchFamily="34" charset="0"/>
              </a:rPr>
              <a:t>    To use accurate </a:t>
            </a:r>
            <a:r>
              <a:rPr lang="en-IN" altLang="en-US" sz="2000" b="1" dirty="0">
                <a:latin typeface="Open Sans" panose="020B0606030504020204" pitchFamily="34" charset="0"/>
                <a:ea typeface="Open Sans" panose="020B0606030504020204" pitchFamily="34" charset="0"/>
                <a:cs typeface="Open Sans" panose="020B0606030504020204" pitchFamily="34" charset="0"/>
              </a:rPr>
              <a:t>ultrasonic ranging </a:t>
            </a:r>
            <a:r>
              <a:rPr lang="en-IN" altLang="en-US" sz="2000" dirty="0">
                <a:latin typeface="Open Sans" panose="020B0606030504020204" pitchFamily="34" charset="0"/>
                <a:ea typeface="Open Sans" panose="020B0606030504020204" pitchFamily="34" charset="0"/>
                <a:cs typeface="Open Sans" panose="020B0606030504020204" pitchFamily="34" charset="0"/>
              </a:rPr>
              <a:t>method by the use of sensors to detect obstacles and to notify the user about their presence near them in different directions through vibrations and sound beeps.</a:t>
            </a:r>
          </a:p>
          <a:p>
            <a:pPr marL="285750" indent="-285750">
              <a:buFont typeface="Wingdings" panose="05000000000000000000" charset="0"/>
              <a:buChar char="ü"/>
            </a:pPr>
            <a:endParaRPr lang="en-IN" alt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n-IN" altLang="en-US" sz="2000" dirty="0">
                <a:latin typeface="Open Sans" panose="020B0606030504020204" pitchFamily="34" charset="0"/>
                <a:ea typeface="Open Sans" panose="020B0606030504020204" pitchFamily="34" charset="0"/>
                <a:cs typeface="Open Sans" panose="020B0606030504020204" pitchFamily="34" charset="0"/>
              </a:rPr>
              <a:t>    To make it </a:t>
            </a:r>
            <a:r>
              <a:rPr lang="en-IN" altLang="en-US" sz="2000" b="1" dirty="0">
                <a:latin typeface="Open Sans" panose="020B0606030504020204" pitchFamily="34" charset="0"/>
                <a:ea typeface="Open Sans" panose="020B0606030504020204" pitchFamily="34" charset="0"/>
                <a:cs typeface="Open Sans" panose="020B0606030504020204" pitchFamily="34" charset="0"/>
              </a:rPr>
              <a:t>battery operated</a:t>
            </a:r>
            <a:r>
              <a:rPr lang="en-IN" altLang="en-US" sz="2000" dirty="0">
                <a:latin typeface="Open Sans" panose="020B0606030504020204" pitchFamily="34" charset="0"/>
                <a:ea typeface="Open Sans" panose="020B0606030504020204" pitchFamily="34" charset="0"/>
                <a:cs typeface="Open Sans" panose="020B0606030504020204" pitchFamily="34" charset="0"/>
              </a:rPr>
              <a:t>, </a:t>
            </a:r>
            <a:r>
              <a:rPr lang="en-IN" altLang="en-US" sz="2000" b="1" dirty="0">
                <a:latin typeface="Open Sans" panose="020B0606030504020204" pitchFamily="34" charset="0"/>
                <a:ea typeface="Open Sans" panose="020B0606030504020204" pitchFamily="34" charset="0"/>
                <a:cs typeface="Open Sans" panose="020B0606030504020204" pitchFamily="34" charset="0"/>
              </a:rPr>
              <a:t>long lasting</a:t>
            </a:r>
            <a:r>
              <a:rPr lang="en-IN" altLang="en-US" sz="2000" dirty="0">
                <a:latin typeface="Open Sans" panose="020B0606030504020204" pitchFamily="34" charset="0"/>
                <a:ea typeface="Open Sans" panose="020B0606030504020204" pitchFamily="34" charset="0"/>
                <a:cs typeface="Open Sans" panose="020B0606030504020204" pitchFamily="34" charset="0"/>
              </a:rPr>
              <a:t>, </a:t>
            </a:r>
            <a:r>
              <a:rPr lang="en-IN" altLang="en-US" sz="2000" b="1" dirty="0">
                <a:latin typeface="Open Sans" panose="020B0606030504020204" pitchFamily="34" charset="0"/>
                <a:ea typeface="Open Sans" panose="020B0606030504020204" pitchFamily="34" charset="0"/>
                <a:cs typeface="Open Sans" panose="020B0606030504020204" pitchFamily="34" charset="0"/>
              </a:rPr>
              <a:t>portable</a:t>
            </a:r>
            <a:r>
              <a:rPr lang="en-IN" altLang="en-US" sz="2000" dirty="0">
                <a:latin typeface="Open Sans" panose="020B0606030504020204" pitchFamily="34" charset="0"/>
                <a:ea typeface="Open Sans" panose="020B0606030504020204" pitchFamily="34" charset="0"/>
                <a:cs typeface="Open Sans" panose="020B0606030504020204" pitchFamily="34" charset="0"/>
              </a:rPr>
              <a:t>, </a:t>
            </a:r>
            <a:r>
              <a:rPr lang="en-IN" altLang="en-US" sz="2000" b="1" dirty="0">
                <a:latin typeface="Open Sans" panose="020B0606030504020204" pitchFamily="34" charset="0"/>
                <a:ea typeface="Open Sans" panose="020B0606030504020204" pitchFamily="34" charset="0"/>
                <a:cs typeface="Open Sans" panose="020B0606030504020204" pitchFamily="34" charset="0"/>
              </a:rPr>
              <a:t>open source</a:t>
            </a:r>
            <a:r>
              <a:rPr lang="en-IN" altLang="en-US" sz="2000" dirty="0">
                <a:latin typeface="Open Sans" panose="020B0606030504020204" pitchFamily="34" charset="0"/>
                <a:ea typeface="Open Sans" panose="020B0606030504020204" pitchFamily="34" charset="0"/>
                <a:cs typeface="Open Sans" panose="020B0606030504020204" pitchFamily="34" charset="0"/>
              </a:rPr>
              <a:t>, </a:t>
            </a:r>
            <a:r>
              <a:rPr lang="en-IN" altLang="en-US" sz="2000" b="1" dirty="0">
                <a:latin typeface="Open Sans" panose="020B0606030504020204" pitchFamily="34" charset="0"/>
                <a:ea typeface="Open Sans" panose="020B0606030504020204" pitchFamily="34" charset="0"/>
                <a:cs typeface="Open Sans" panose="020B0606030504020204" pitchFamily="34" charset="0"/>
              </a:rPr>
              <a:t>easily usable </a:t>
            </a:r>
            <a:r>
              <a:rPr lang="en-IN" altLang="en-US" sz="2000" dirty="0">
                <a:latin typeface="Open Sans" panose="020B0606030504020204" pitchFamily="34" charset="0"/>
                <a:ea typeface="Open Sans" panose="020B0606030504020204" pitchFamily="34" charset="0"/>
                <a:cs typeface="Open Sans" panose="020B0606030504020204" pitchFamily="34" charset="0"/>
              </a:rPr>
              <a:t>and </a:t>
            </a:r>
            <a:r>
              <a:rPr lang="en-IN" altLang="en-US" sz="2000" b="1" dirty="0">
                <a:latin typeface="Open Sans" panose="020B0606030504020204" pitchFamily="34" charset="0"/>
                <a:ea typeface="Open Sans" panose="020B0606030504020204" pitchFamily="34" charset="0"/>
                <a:cs typeface="Open Sans" panose="020B0606030504020204" pitchFamily="34" charset="0"/>
              </a:rPr>
              <a:t>explicit in calculations</a:t>
            </a:r>
            <a:r>
              <a:rPr lang="en-IN" altLang="en-U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charset="0"/>
              <a:buChar char="ü"/>
            </a:pPr>
            <a:endParaRPr lang="en-IN" alt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n-IN" altLang="en-US" sz="2000" dirty="0">
                <a:latin typeface="Open Sans" panose="020B0606030504020204" pitchFamily="34" charset="0"/>
                <a:ea typeface="Open Sans" panose="020B0606030504020204" pitchFamily="34" charset="0"/>
                <a:cs typeface="Open Sans" panose="020B0606030504020204" pitchFamily="34" charset="0"/>
              </a:rPr>
              <a:t>    To make the device </a:t>
            </a:r>
            <a:r>
              <a:rPr lang="en-IN" altLang="en-US" sz="2000" b="1" dirty="0">
                <a:latin typeface="Open Sans" panose="020B0606030504020204" pitchFamily="34" charset="0"/>
                <a:ea typeface="Open Sans" panose="020B0606030504020204" pitchFamily="34" charset="0"/>
                <a:cs typeface="Open Sans" panose="020B0606030504020204" pitchFamily="34" charset="0"/>
              </a:rPr>
              <a:t>easily affordable </a:t>
            </a:r>
            <a:r>
              <a:rPr lang="en-IN" altLang="en-US" sz="2000" dirty="0">
                <a:latin typeface="Open Sans" panose="020B0606030504020204" pitchFamily="34" charset="0"/>
                <a:ea typeface="Open Sans" panose="020B0606030504020204" pitchFamily="34" charset="0"/>
                <a:cs typeface="Open Sans" panose="020B0606030504020204" pitchFamily="34" charset="0"/>
              </a:rPr>
              <a:t>by everyone, the total cost being less.</a:t>
            </a:r>
          </a:p>
          <a:p>
            <a:pPr marL="285750" indent="-285750">
              <a:buFont typeface="Wingdings" panose="05000000000000000000" charset="0"/>
              <a:buChar char="ü"/>
            </a:pPr>
            <a:endParaRPr lang="en-IN" altLang="en-US" sz="2000" dirty="0"/>
          </a:p>
        </p:txBody>
      </p:sp>
      <p:pic>
        <p:nvPicPr>
          <p:cNvPr id="5" name="Picture 4">
            <a:extLst>
              <a:ext uri="{FF2B5EF4-FFF2-40B4-BE49-F238E27FC236}">
                <a16:creationId xmlns:a16="http://schemas.microsoft.com/office/drawing/2014/main" id="{0267EFC2-5234-436F-A030-2DDF99195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8124" y="6468829"/>
            <a:ext cx="1518676" cy="498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28650" y="1340768"/>
            <a:ext cx="7615758" cy="4748882"/>
          </a:xfrm>
        </p:spPr>
        <p:txBody>
          <a:bodyPr/>
          <a:lstStyle/>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Ultra Sonic Sensor (HC-SR04)</a:t>
            </a:r>
          </a:p>
          <a:p>
            <a:pPr marL="342900" indent="-342900">
              <a:buFont typeface="Wingdings" panose="05000000000000000000" pitchFamily="2" charset="2"/>
              <a:buChar char="Ø"/>
            </a:pPr>
            <a:r>
              <a:rPr lang="en-US" sz="3200" dirty="0" err="1">
                <a:latin typeface="Open Sans" panose="020B0606030504020204" pitchFamily="34" charset="0"/>
                <a:ea typeface="Open Sans" panose="020B0606030504020204" pitchFamily="34" charset="0"/>
                <a:cs typeface="Open Sans" panose="020B0606030504020204" pitchFamily="34" charset="0"/>
              </a:rPr>
              <a:t>Arduino</a:t>
            </a:r>
            <a:r>
              <a:rPr lang="en-US" sz="3200" dirty="0">
                <a:latin typeface="Open Sans" panose="020B0606030504020204" pitchFamily="34" charset="0"/>
                <a:ea typeface="Open Sans" panose="020B0606030504020204" pitchFamily="34" charset="0"/>
                <a:cs typeface="Open Sans" panose="020B0606030504020204" pitchFamily="34" charset="0"/>
              </a:rPr>
              <a:t> Nano</a:t>
            </a:r>
          </a:p>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Buzzer</a:t>
            </a:r>
          </a:p>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Green &amp; Red LEDS</a:t>
            </a:r>
          </a:p>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Connecting Wires</a:t>
            </a:r>
          </a:p>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External Skeleton</a:t>
            </a:r>
          </a:p>
          <a:p>
            <a:pPr marL="342900" indent="-342900">
              <a:buFont typeface="Wingdings" panose="05000000000000000000" pitchFamily="2" charset="2"/>
              <a:buChar char="Ø"/>
            </a:pPr>
            <a:r>
              <a:rPr lang="en-US" sz="3200" dirty="0">
                <a:latin typeface="Open Sans" panose="020B0606030504020204" pitchFamily="34" charset="0"/>
                <a:ea typeface="Open Sans" panose="020B0606030504020204" pitchFamily="34" charset="0"/>
                <a:cs typeface="Open Sans" panose="020B0606030504020204" pitchFamily="34" charset="0"/>
              </a:rPr>
              <a:t>Vibrating Motor</a:t>
            </a:r>
          </a:p>
          <a:p>
            <a:pPr marL="342900" indent="-342900">
              <a:buFont typeface="Wingdings" panose="05000000000000000000" pitchFamily="2" charset="2"/>
              <a:buChar char="Ø"/>
            </a:pPr>
            <a:r>
              <a:rPr lang="en-US" sz="3200" dirty="0" err="1">
                <a:latin typeface="Open Sans" panose="020B0606030504020204" pitchFamily="34" charset="0"/>
                <a:ea typeface="Open Sans" panose="020B0606030504020204" pitchFamily="34" charset="0"/>
                <a:cs typeface="Open Sans" panose="020B0606030504020204" pitchFamily="34" charset="0"/>
              </a:rPr>
              <a:t>Monotip</a:t>
            </a:r>
            <a:r>
              <a:rPr lang="en-US" sz="3200" dirty="0">
                <a:latin typeface="Open Sans" panose="020B0606030504020204" pitchFamily="34" charset="0"/>
                <a:ea typeface="Open Sans" panose="020B0606030504020204" pitchFamily="34" charset="0"/>
                <a:cs typeface="Open Sans" panose="020B0606030504020204" pitchFamily="34" charset="0"/>
              </a:rPr>
              <a:t> Switch</a:t>
            </a:r>
          </a:p>
          <a:p>
            <a:pPr>
              <a:buFont typeface="Wingdings" panose="05000000000000000000" pitchFamily="2" charset="2"/>
            </a:pPr>
            <a:endParaRPr lang="en-US" sz="3200" dirty="0"/>
          </a:p>
        </p:txBody>
      </p:sp>
      <p:sp>
        <p:nvSpPr>
          <p:cNvPr id="2" name="Slide Number Placeholder 1"/>
          <p:cNvSpPr>
            <a:spLocks noGrp="1"/>
          </p:cNvSpPr>
          <p:nvPr>
            <p:ph type="sldNum" sz="quarter" idx="12"/>
          </p:nvPr>
        </p:nvSpPr>
        <p:spPr>
          <a:xfrm>
            <a:off x="6876256" y="6461945"/>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6</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Text Box 6"/>
          <p:cNvSpPr txBox="1"/>
          <p:nvPr/>
        </p:nvSpPr>
        <p:spPr>
          <a:xfrm>
            <a:off x="446405" y="176530"/>
            <a:ext cx="801370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sz="3600" dirty="0">
                <a:latin typeface="Colonna MT" panose="04020805060202030203" pitchFamily="82" charset="0"/>
              </a:rPr>
              <a:t>Components Required</a:t>
            </a:r>
          </a:p>
        </p:txBody>
      </p:sp>
      <p:pic>
        <p:nvPicPr>
          <p:cNvPr id="14" name="Picture 13">
            <a:extLst>
              <a:ext uri="{FF2B5EF4-FFF2-40B4-BE49-F238E27FC236}">
                <a16:creationId xmlns:a16="http://schemas.microsoft.com/office/drawing/2014/main" id="{E3E4DDC3-777D-46A7-9DCE-105D272BCC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5688" y="1044383"/>
            <a:ext cx="2808312" cy="5616624"/>
          </a:xfrm>
          <a:prstGeom prst="rect">
            <a:avLst/>
          </a:prstGeom>
        </p:spPr>
      </p:pic>
      <p:pic>
        <p:nvPicPr>
          <p:cNvPr id="15" name="Picture 14">
            <a:extLst>
              <a:ext uri="{FF2B5EF4-FFF2-40B4-BE49-F238E27FC236}">
                <a16:creationId xmlns:a16="http://schemas.microsoft.com/office/drawing/2014/main" id="{4EE53ED6-9A44-4B91-ACE5-4647D2F58B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7780" y="6387068"/>
            <a:ext cx="1518676" cy="498316"/>
          </a:xfrm>
          <a:prstGeom prst="rect">
            <a:avLst/>
          </a:prstGeom>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7</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7" name="Text Box 6"/>
          <p:cNvSpPr txBox="1"/>
          <p:nvPr/>
        </p:nvSpPr>
        <p:spPr>
          <a:xfrm>
            <a:off x="662756" y="118373"/>
            <a:ext cx="801370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altLang="en-US" sz="3200" dirty="0">
                <a:latin typeface="Colonna MT" panose="04020805060202030203" pitchFamily="82" charset="0"/>
              </a:rPr>
              <a:t>Practical </a:t>
            </a:r>
            <a:r>
              <a:rPr lang="en-IN" altLang="en-US" sz="3200" dirty="0" err="1">
                <a:latin typeface="Colonna MT" panose="04020805060202030203" pitchFamily="82" charset="0"/>
              </a:rPr>
              <a:t>Demostration</a:t>
            </a:r>
            <a:r>
              <a:rPr lang="en-IN" altLang="en-US" sz="3200" dirty="0">
                <a:latin typeface="Colonna MT" panose="04020805060202030203" pitchFamily="82" charset="0"/>
              </a:rPr>
              <a:t> of VISION Ver </a:t>
            </a:r>
            <a:r>
              <a:rPr lang="en-IN" altLang="en-US" sz="3600" dirty="0">
                <a:latin typeface="Colonna MT" panose="04020805060202030203" pitchFamily="82" charset="0"/>
              </a:rPr>
              <a:t>1.0</a:t>
            </a:r>
          </a:p>
        </p:txBody>
      </p:sp>
      <p:pic>
        <p:nvPicPr>
          <p:cNvPr id="3" name="WhatsApp Video 2019-03-15 at 13.17.14">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1047750" y="1256665"/>
            <a:ext cx="6776720" cy="3513455"/>
          </a:xfrm>
          <a:prstGeom prst="rect">
            <a:avLst/>
          </a:prstGeom>
        </p:spPr>
      </p:pic>
      <p:pic>
        <p:nvPicPr>
          <p:cNvPr id="5" name="Picture 4">
            <a:extLst>
              <a:ext uri="{FF2B5EF4-FFF2-40B4-BE49-F238E27FC236}">
                <a16:creationId xmlns:a16="http://schemas.microsoft.com/office/drawing/2014/main" id="{6F0E5F0C-7302-4910-A790-0DED696DEF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264" y="6169184"/>
            <a:ext cx="1518676" cy="498316"/>
          </a:xfrm>
          <a:prstGeom prst="rect">
            <a:avLst/>
          </a:prstGeom>
        </p:spPr>
      </p:pic>
    </p:spTree>
  </p:cSld>
  <p:clrMapOvr>
    <a:masterClrMapping/>
  </p:clrMapOvr>
  <p:transition>
    <p:fade thruBlk="1"/>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1"/>
          </a:solidFill>
        </p:spPr>
        <p:txBody>
          <a:bodyPr/>
          <a:lstStyle/>
          <a:p>
            <a:pPr algn="ctr"/>
            <a:r>
              <a:rPr lang="en-IN" altLang="en-US" sz="4000" dirty="0">
                <a:latin typeface="Colonna MT" panose="04020805060202030203" pitchFamily="82" charset="0"/>
              </a:rPr>
              <a:t>Demerits of Vision 1.0</a:t>
            </a:r>
          </a:p>
        </p:txBody>
      </p:sp>
      <p:sp>
        <p:nvSpPr>
          <p:cNvPr id="4" name="Content Placeholder 3"/>
          <p:cNvSpPr>
            <a:spLocks noGrp="1"/>
          </p:cNvSpPr>
          <p:nvPr>
            <p:ph idx="1"/>
          </p:nvPr>
        </p:nvSpPr>
        <p:spPr/>
        <p:txBody>
          <a:bodyPr/>
          <a:lstStyle/>
          <a:p>
            <a:pPr algn="just">
              <a:buFont typeface="Wingdings" panose="05000000000000000000" charset="0"/>
              <a:buChar char="Ø"/>
            </a:pPr>
            <a:r>
              <a:rPr lang="en-IN" altLang="en-US" sz="2400" dirty="0">
                <a:latin typeface="Open Sans" panose="020B0606030504020204" pitchFamily="34" charset="0"/>
                <a:ea typeface="Open Sans" panose="020B0606030504020204" pitchFamily="34" charset="0"/>
                <a:cs typeface="Open Sans" panose="020B0606030504020204" pitchFamily="34" charset="0"/>
              </a:rPr>
              <a:t>It does not have any </a:t>
            </a:r>
            <a:r>
              <a:rPr lang="en-IN" altLang="en-US" sz="2400" b="1" dirty="0">
                <a:latin typeface="Open Sans" panose="020B0606030504020204" pitchFamily="34" charset="0"/>
                <a:ea typeface="Open Sans" panose="020B0606030504020204" pitchFamily="34" charset="0"/>
                <a:cs typeface="Open Sans" panose="020B0606030504020204" pitchFamily="34" charset="0"/>
              </a:rPr>
              <a:t>silent mode </a:t>
            </a:r>
            <a:r>
              <a:rPr lang="en-IN" altLang="en-US" sz="2400" dirty="0">
                <a:latin typeface="Open Sans" panose="020B0606030504020204" pitchFamily="34" charset="0"/>
                <a:ea typeface="Open Sans" panose="020B0606030504020204" pitchFamily="34" charset="0"/>
                <a:cs typeface="Open Sans" panose="020B0606030504020204" pitchFamily="34" charset="0"/>
              </a:rPr>
              <a:t>feature. Say ,there are people who got annoyed by that beeping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sound.In</a:t>
            </a:r>
            <a:r>
              <a:rPr lang="en-IN" altLang="en-US" sz="2400" dirty="0">
                <a:latin typeface="Open Sans" panose="020B0606030504020204" pitchFamily="34" charset="0"/>
                <a:ea typeface="Open Sans" panose="020B0606030504020204" pitchFamily="34" charset="0"/>
                <a:cs typeface="Open Sans" panose="020B0606030504020204" pitchFamily="34" charset="0"/>
              </a:rPr>
              <a:t> that case the user has no provision to stop that sound .</a:t>
            </a:r>
          </a:p>
          <a:p>
            <a:pPr algn="just">
              <a:buFont typeface="Wingdings" panose="05000000000000000000" charset="0"/>
              <a:buChar char="Ø"/>
            </a:pPr>
            <a:r>
              <a:rPr lang="en-IN" altLang="en-US" sz="2400" dirty="0">
                <a:latin typeface="Open Sans" panose="020B0606030504020204" pitchFamily="34" charset="0"/>
                <a:ea typeface="Open Sans" panose="020B0606030504020204" pitchFamily="34" charset="0"/>
                <a:cs typeface="Open Sans" panose="020B0606030504020204" pitchFamily="34" charset="0"/>
              </a:rPr>
              <a:t>No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rechargable</a:t>
            </a:r>
            <a:r>
              <a:rPr lang="en-IN" altLang="en-US" sz="2400" dirty="0">
                <a:latin typeface="Open Sans" panose="020B0606030504020204" pitchFamily="34" charset="0"/>
                <a:ea typeface="Open Sans" panose="020B0606030504020204" pitchFamily="34" charset="0"/>
                <a:cs typeface="Open Sans" panose="020B0606030504020204" pitchFamily="34" charset="0"/>
              </a:rPr>
              <a:t>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fomat</a:t>
            </a:r>
            <a:r>
              <a:rPr lang="en-IN" altLang="en-US" sz="2400" dirty="0">
                <a:latin typeface="Open Sans" panose="020B0606030504020204" pitchFamily="34" charset="0"/>
                <a:ea typeface="Open Sans" panose="020B0606030504020204" pitchFamily="34" charset="0"/>
                <a:cs typeface="Open Sans" panose="020B0606030504020204" pitchFamily="34" charset="0"/>
              </a:rPr>
              <a:t> of battery is used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here,so</a:t>
            </a:r>
            <a:r>
              <a:rPr lang="en-IN" altLang="en-US" sz="2400" dirty="0">
                <a:latin typeface="Open Sans" panose="020B0606030504020204" pitchFamily="34" charset="0"/>
                <a:ea typeface="Open Sans" panose="020B0606030504020204" pitchFamily="34" charset="0"/>
                <a:cs typeface="Open Sans" panose="020B0606030504020204" pitchFamily="34" charset="0"/>
              </a:rPr>
              <a:t> it can result in </a:t>
            </a:r>
            <a:r>
              <a:rPr lang="en-IN" altLang="en-US" sz="2400" dirty="0" err="1">
                <a:latin typeface="Open Sans" panose="020B0606030504020204" pitchFamily="34" charset="0"/>
                <a:ea typeface="Open Sans" panose="020B0606030504020204" pitchFamily="34" charset="0"/>
                <a:cs typeface="Open Sans" panose="020B0606030504020204" pitchFamily="34" charset="0"/>
              </a:rPr>
              <a:t>poer</a:t>
            </a:r>
            <a:r>
              <a:rPr lang="en-IN" altLang="en-US" sz="2400" dirty="0">
                <a:latin typeface="Open Sans" panose="020B0606030504020204" pitchFamily="34" charset="0"/>
                <a:ea typeface="Open Sans" panose="020B0606030504020204" pitchFamily="34" charset="0"/>
                <a:cs typeface="Open Sans" panose="020B0606030504020204" pitchFamily="34" charset="0"/>
              </a:rPr>
              <a:t> related issues.</a:t>
            </a: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8</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5" name="Picture 4">
            <a:extLst>
              <a:ext uri="{FF2B5EF4-FFF2-40B4-BE49-F238E27FC236}">
                <a16:creationId xmlns:a16="http://schemas.microsoft.com/office/drawing/2014/main" id="{E9C0BF5B-F1DB-4191-ACCA-02D2E1F2C8B2}"/>
              </a:ext>
            </a:extLst>
          </p:cNvPr>
          <p:cNvPicPr>
            <a:picLocks noChangeAspect="1"/>
          </p:cNvPicPr>
          <p:nvPr/>
        </p:nvPicPr>
        <p:blipFill>
          <a:blip r:embed="rId2"/>
          <a:stretch>
            <a:fillRect/>
          </a:stretch>
        </p:blipFill>
        <p:spPr>
          <a:xfrm>
            <a:off x="4666067" y="3724945"/>
            <a:ext cx="3774266" cy="2520280"/>
          </a:xfrm>
          <a:prstGeom prst="rect">
            <a:avLst/>
          </a:prstGeom>
        </p:spPr>
      </p:pic>
      <p:sp>
        <p:nvSpPr>
          <p:cNvPr id="6" name="Rectangle 5">
            <a:extLst>
              <a:ext uri="{FF2B5EF4-FFF2-40B4-BE49-F238E27FC236}">
                <a16:creationId xmlns:a16="http://schemas.microsoft.com/office/drawing/2014/main" id="{ABFA8F34-96B6-486B-9808-6F79BA053073}"/>
              </a:ext>
            </a:extLst>
          </p:cNvPr>
          <p:cNvSpPr/>
          <p:nvPr/>
        </p:nvSpPr>
        <p:spPr>
          <a:xfrm>
            <a:off x="275634" y="4384920"/>
            <a:ext cx="4572000" cy="1200329"/>
          </a:xfrm>
          <a:prstGeom prst="rect">
            <a:avLst/>
          </a:prstGeom>
        </p:spPr>
        <p:txBody>
          <a:bodyPr>
            <a:spAutoFit/>
          </a:bodyPr>
          <a:lstStyle/>
          <a:p>
            <a:pPr algn="ctr"/>
            <a:r>
              <a:rPr lang="en-US" dirty="0">
                <a:latin typeface="Source Code Pro Black" panose="020B0809030403020204" pitchFamily="49" charset="0"/>
              </a:rPr>
              <a:t>Picture of Vision</a:t>
            </a:r>
          </a:p>
          <a:p>
            <a:pPr algn="ctr"/>
            <a:r>
              <a:rPr lang="en-US" dirty="0">
                <a:latin typeface="Source Code Pro Black" panose="020B0809030403020204" pitchFamily="49" charset="0"/>
              </a:rPr>
              <a:t> Ver 1.0 </a:t>
            </a:r>
          </a:p>
          <a:p>
            <a:pPr algn="ctr"/>
            <a:r>
              <a:rPr lang="en-US" dirty="0">
                <a:latin typeface="Source Code Pro Black" panose="020B0809030403020204" pitchFamily="49" charset="0"/>
              </a:rPr>
              <a:t>(January ,2019)</a:t>
            </a:r>
          </a:p>
        </p:txBody>
      </p:sp>
      <p:pic>
        <p:nvPicPr>
          <p:cNvPr id="7" name="Picture 6">
            <a:extLst>
              <a:ext uri="{FF2B5EF4-FFF2-40B4-BE49-F238E27FC236}">
                <a16:creationId xmlns:a16="http://schemas.microsoft.com/office/drawing/2014/main" id="{94C9C383-7BD3-4E56-8169-7140C60305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6169184"/>
            <a:ext cx="1518676" cy="498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A769FD-B1E1-48EC-AA40-AB7114BEC2B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C08461-36A6-48A5-A4C9-0DB6440E054D}" type="slidenum">
              <a:rPr kumimoji="0" lang="en-GB" altLang="en-US" sz="1400" b="0" i="0" u="none" strike="noStrike" kern="1200" cap="none" spc="0" normalizeH="0" baseline="0" noProof="0" smtClean="0">
                <a:ln>
                  <a:noFill/>
                </a:ln>
                <a:solidFill>
                  <a:schemeClr val="tx1"/>
                </a:solidFill>
                <a:effectLst/>
                <a:uLnTx/>
                <a:uFillTx/>
                <a:latin typeface="Tahoma" panose="020B0604030504040204" pitchFamily="34" charset="0"/>
                <a:ea typeface="+mn-ea"/>
                <a:cs typeface="+mn-cs"/>
              </a:rPr>
              <a:t>9</a:t>
            </a:fld>
            <a:endParaRPr kumimoji="0" lang="en-GB" altLang="en-US" sz="14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pic>
        <p:nvPicPr>
          <p:cNvPr id="4" name="Picture 3">
            <a:extLst>
              <a:ext uri="{FF2B5EF4-FFF2-40B4-BE49-F238E27FC236}">
                <a16:creationId xmlns:a16="http://schemas.microsoft.com/office/drawing/2014/main" id="{5957B2BC-BC77-40AB-9A57-03FC77ACF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28" y="692696"/>
            <a:ext cx="8496944" cy="5925230"/>
          </a:xfrm>
          <a:prstGeom prst="rect">
            <a:avLst/>
          </a:prstGeom>
        </p:spPr>
      </p:pic>
      <p:sp>
        <p:nvSpPr>
          <p:cNvPr id="6" name="Title 2">
            <a:extLst>
              <a:ext uri="{FF2B5EF4-FFF2-40B4-BE49-F238E27FC236}">
                <a16:creationId xmlns:a16="http://schemas.microsoft.com/office/drawing/2014/main" id="{097B559E-04EB-4769-BB93-0E5EBA955E4E}"/>
              </a:ext>
            </a:extLst>
          </p:cNvPr>
          <p:cNvSpPr txBox="1">
            <a:spLocks/>
          </p:cNvSpPr>
          <p:nvPr/>
        </p:nvSpPr>
        <p:spPr>
          <a:xfrm>
            <a:off x="457200" y="190500"/>
            <a:ext cx="8229600" cy="582613"/>
          </a:xfrm>
          <a:prstGeom prst="rect">
            <a:avLst/>
          </a:prstGeom>
          <a:solidFill>
            <a:schemeClr val="tx1"/>
          </a:solidFill>
        </p:spPr>
        <p:txBody>
          <a:bodyPr anchor="ctr"/>
          <a:lst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a:lstStyle>
          <a:p>
            <a:pPr algn="ctr">
              <a:buFontTx/>
            </a:pPr>
            <a:r>
              <a:rPr lang="en-IN" altLang="en-US" sz="4000" dirty="0">
                <a:latin typeface="Colonna MT" panose="04020805060202030203" pitchFamily="82" charset="0"/>
              </a:rPr>
              <a:t>Specifications of vision 2.0</a:t>
            </a:r>
          </a:p>
        </p:txBody>
      </p:sp>
    </p:spTree>
    <p:extLst>
      <p:ext uri="{BB962C8B-B14F-4D97-AF65-F5344CB8AC3E}">
        <p14:creationId xmlns:p14="http://schemas.microsoft.com/office/powerpoint/2010/main" val="39274790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316</TotalTime>
  <Words>892</Words>
  <Application>Microsoft Office PowerPoint</Application>
  <PresentationFormat>On-screen Show (4:3)</PresentationFormat>
  <Paragraphs>93</Paragraphs>
  <Slides>13</Slides>
  <Notes>0</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PMingLiU-ExtB</vt:lpstr>
      <vt:lpstr>Arial</vt:lpstr>
      <vt:lpstr>Calibri</vt:lpstr>
      <vt:lpstr>Calibri Light</vt:lpstr>
      <vt:lpstr>Castellar</vt:lpstr>
      <vt:lpstr>Colonna MT</vt:lpstr>
      <vt:lpstr>Nunito</vt:lpstr>
      <vt:lpstr>Open Sans</vt:lpstr>
      <vt:lpstr>Rosewood Std Regular</vt:lpstr>
      <vt:lpstr>Source Code Pro Black</vt:lpstr>
      <vt:lpstr>Tahoma</vt:lpstr>
      <vt:lpstr>Times New Roman</vt:lpstr>
      <vt:lpstr>Wingdings</vt:lpstr>
      <vt:lpstr>Office 主题</vt:lpstr>
      <vt:lpstr>Communications and Dialogues</vt:lpstr>
      <vt:lpstr>Vision: a Torch for the Visually Impaired</vt:lpstr>
      <vt:lpstr>Introduction</vt:lpstr>
      <vt:lpstr>PowerPoint Presentation</vt:lpstr>
      <vt:lpstr> </vt:lpstr>
      <vt:lpstr>PowerPoint Presentation</vt:lpstr>
      <vt:lpstr>PowerPoint Presentation</vt:lpstr>
      <vt:lpstr>PowerPoint Presentation</vt:lpstr>
      <vt:lpstr>Demerits of Vision 1.0</vt:lpstr>
      <vt:lpstr>PowerPoint Presentation</vt:lpstr>
      <vt:lpstr>Features of vision 2.0</vt:lpstr>
      <vt:lpstr>PowerPoint Presentation</vt:lpstr>
      <vt:lpstr>Vision 3.0 (Coming Soon)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satisfied Microsoft Office User</dc:creator>
  <cp:lastModifiedBy>Snehesh Dutta</cp:lastModifiedBy>
  <cp:revision>107</cp:revision>
  <dcterms:created xsi:type="dcterms:W3CDTF">2001-03-03T18:26:00Z</dcterms:created>
  <dcterms:modified xsi:type="dcterms:W3CDTF">2019-11-05T07:25:03Z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